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82" r:id="rId3"/>
    <p:sldId id="284" r:id="rId4"/>
    <p:sldId id="287" r:id="rId5"/>
    <p:sldId id="288" r:id="rId6"/>
    <p:sldId id="291" r:id="rId7"/>
    <p:sldId id="289" r:id="rId8"/>
    <p:sldId id="290" r:id="rId9"/>
    <p:sldId id="310" r:id="rId10"/>
    <p:sldId id="285" r:id="rId11"/>
    <p:sldId id="292" r:id="rId12"/>
    <p:sldId id="295" r:id="rId13"/>
    <p:sldId id="296" r:id="rId14"/>
    <p:sldId id="293" r:id="rId15"/>
    <p:sldId id="294" r:id="rId16"/>
    <p:sldId id="286" r:id="rId17"/>
    <p:sldId id="297" r:id="rId18"/>
    <p:sldId id="298" r:id="rId19"/>
    <p:sldId id="299" r:id="rId20"/>
    <p:sldId id="301" r:id="rId21"/>
    <p:sldId id="305" r:id="rId22"/>
    <p:sldId id="306" r:id="rId23"/>
    <p:sldId id="307" r:id="rId24"/>
    <p:sldId id="308" r:id="rId25"/>
    <p:sldId id="283" r:id="rId26"/>
    <p:sldId id="281" r:id="rId27"/>
    <p:sldId id="30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5" autoAdjust="0"/>
    <p:restoredTop sz="96532" autoAdjust="0"/>
  </p:normalViewPr>
  <p:slideViewPr>
    <p:cSldViewPr snapToGrid="0">
      <p:cViewPr varScale="1">
        <p:scale>
          <a:sx n="115" d="100"/>
          <a:sy n="115" d="100"/>
        </p:scale>
        <p:origin x="3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A5BDB-C029-4F24-9C6D-584C2A2B2751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7D31F-EFC8-46B7-A979-555826E95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720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D31F-EFC8-46B7-A979-555826E953D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58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D31F-EFC8-46B7-A979-555826E953D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24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84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427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8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96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94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07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27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92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435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78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63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6F31-97E5-495E-B012-969AEAFB7612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1D6E4-0092-47E4-B369-FB2E7D368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321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5A74C8-36BF-4500-85DC-8918C5E871CE}"/>
              </a:ext>
            </a:extLst>
          </p:cNvPr>
          <p:cNvSpPr txBox="1">
            <a:spLocks/>
          </p:cNvSpPr>
          <p:nvPr/>
        </p:nvSpPr>
        <p:spPr>
          <a:xfrm>
            <a:off x="1141412" y="1837268"/>
            <a:ext cx="9909176" cy="214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3500" dirty="0">
                <a:solidFill>
                  <a:schemeClr val="accent1">
                    <a:lumMod val="75000"/>
                  </a:schemeClr>
                </a:solidFill>
              </a:rPr>
              <a:t>Evaluation Metrics </a:t>
            </a:r>
            <a:r>
              <a:rPr lang="en-US" sz="3500" dirty="0"/>
              <a:t>and</a:t>
            </a:r>
            <a:r>
              <a:rPr lang="en-US" sz="3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Benchmarking</a:t>
            </a:r>
            <a:endParaRPr lang="en-IN" sz="3500" dirty="0"/>
          </a:p>
        </p:txBody>
      </p:sp>
    </p:spTree>
    <p:extLst>
      <p:ext uri="{BB962C8B-B14F-4D97-AF65-F5344CB8AC3E}">
        <p14:creationId xmlns:p14="http://schemas.microsoft.com/office/powerpoint/2010/main" val="380124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2BD40-F1C0-490D-B537-7294701EC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62" y="546755"/>
            <a:ext cx="3094238" cy="6092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E43BE7-8FF7-4E5D-8CBD-2F0F3894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76" y="1043791"/>
            <a:ext cx="1757122" cy="173928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27926-46A2-4FB3-9BE9-96E6A53A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073" y="1043791"/>
            <a:ext cx="1757122" cy="173928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D8A2E1-064E-44F9-A344-6859A89AB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869" y="1043791"/>
            <a:ext cx="1766041" cy="174820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C851F-5551-4833-8E73-0458FDE6D0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56"/>
          <a:stretch/>
        </p:blipFill>
        <p:spPr>
          <a:xfrm>
            <a:off x="7093192" y="1043791"/>
            <a:ext cx="1766041" cy="173928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38CED-7BDC-487E-8C1D-784D52F8C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9696" y="3966327"/>
            <a:ext cx="1766041" cy="176604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A496C-BDF7-4490-886B-4EB87EAF0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4062" y="3966326"/>
            <a:ext cx="1766041" cy="176604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DF8A67-F3BA-489D-9E69-796529CF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975" y="3966325"/>
            <a:ext cx="1766041" cy="176604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F92F98-6FB8-43DC-B405-E9BDA5FC38D8}"/>
              </a:ext>
            </a:extLst>
          </p:cNvPr>
          <p:cNvSpPr txBox="1"/>
          <p:nvPr/>
        </p:nvSpPr>
        <p:spPr>
          <a:xfrm>
            <a:off x="745637" y="2910952"/>
            <a:ext cx="92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1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19B50-FE5D-4CD7-ADAD-1882AF451B8F}"/>
              </a:ext>
            </a:extLst>
          </p:cNvPr>
          <p:cNvSpPr txBox="1"/>
          <p:nvPr/>
        </p:nvSpPr>
        <p:spPr>
          <a:xfrm>
            <a:off x="3006434" y="2918023"/>
            <a:ext cx="92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2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377B0-3C90-4AF9-806A-70DE20BC5ECC}"/>
              </a:ext>
            </a:extLst>
          </p:cNvPr>
          <p:cNvSpPr txBox="1"/>
          <p:nvPr/>
        </p:nvSpPr>
        <p:spPr>
          <a:xfrm>
            <a:off x="5267231" y="2910952"/>
            <a:ext cx="92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3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502C0-163F-49D7-BC09-C2B37EFCC7B0}"/>
              </a:ext>
            </a:extLst>
          </p:cNvPr>
          <p:cNvSpPr txBox="1"/>
          <p:nvPr/>
        </p:nvSpPr>
        <p:spPr>
          <a:xfrm>
            <a:off x="7542317" y="2923618"/>
            <a:ext cx="92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4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B0516-AFDD-4360-92F0-E9ED57CD9821}"/>
              </a:ext>
            </a:extLst>
          </p:cNvPr>
          <p:cNvSpPr txBox="1"/>
          <p:nvPr/>
        </p:nvSpPr>
        <p:spPr>
          <a:xfrm>
            <a:off x="1683981" y="5856164"/>
            <a:ext cx="92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5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4B996-FD0A-4C77-BC33-5E4BFAF629F6}"/>
              </a:ext>
            </a:extLst>
          </p:cNvPr>
          <p:cNvSpPr txBox="1"/>
          <p:nvPr/>
        </p:nvSpPr>
        <p:spPr>
          <a:xfrm>
            <a:off x="3944778" y="5852538"/>
            <a:ext cx="92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6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83E71-B39E-4984-8DB2-7918D881353C}"/>
              </a:ext>
            </a:extLst>
          </p:cNvPr>
          <p:cNvSpPr txBox="1"/>
          <p:nvPr/>
        </p:nvSpPr>
        <p:spPr>
          <a:xfrm>
            <a:off x="6209129" y="5856587"/>
            <a:ext cx="92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7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453EA3-ED2A-4BEA-9C65-69ECB7C7BB56}"/>
              </a:ext>
            </a:extLst>
          </p:cNvPr>
          <p:cNvSpPr txBox="1"/>
          <p:nvPr/>
        </p:nvSpPr>
        <p:spPr>
          <a:xfrm>
            <a:off x="2713998" y="6627168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chemeClr val="tx1">
                    <a:lumMod val="75000"/>
                  </a:schemeClr>
                </a:solidFill>
              </a:rPr>
              <a:t>Credit: https://github.com/rafaelpadilla/Object-Detection-Metrics#precision-x-recall-curve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EBAF607-6797-4ABA-9AB2-C04F6D8A6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– Precision x Recall Curve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F98FAF-D1E4-4D8D-8EC7-BDD885AE3E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9745-BE0B-4711-B37E-EDBE07AD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– Precision x Recall Curve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30D68-5A14-4625-883B-EB9F146B1570}"/>
              </a:ext>
            </a:extLst>
          </p:cNvPr>
          <p:cNvSpPr txBox="1"/>
          <p:nvPr/>
        </p:nvSpPr>
        <p:spPr>
          <a:xfrm>
            <a:off x="432068" y="1288914"/>
            <a:ext cx="29907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in decrease order of Confidence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OHE of TP and FP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Calculate the accumulative TP and FP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Calculate Precision and Recall at each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0C0EC-E66D-4021-AED3-FCAB502AC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42" y="506628"/>
            <a:ext cx="5080315" cy="60918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130A0E-2A73-490D-A4EF-FFBAFC77B359}"/>
              </a:ext>
            </a:extLst>
          </p:cNvPr>
          <p:cNvSpPr txBox="1"/>
          <p:nvPr/>
        </p:nvSpPr>
        <p:spPr>
          <a:xfrm>
            <a:off x="2713998" y="6627168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chemeClr val="tx1">
                    <a:lumMod val="75000"/>
                  </a:schemeClr>
                </a:solidFill>
              </a:rPr>
              <a:t>Credit: https://github.com/rafaelpadilla/Object-Detection-Metrics#precision-x-recall-curve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82BAF-DB9B-45A8-B87B-C9B2BB1B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8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CAE7B-DF7F-4113-B4A5-C59152CA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98" y="1283109"/>
            <a:ext cx="5640067" cy="4429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4D389-7F06-41FE-9E3B-7D852E8F5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527686"/>
            <a:ext cx="5080315" cy="609188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D2F2400-B617-48C6-8554-CBE55C6D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– Precision x Recall Curve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1A3FB8-908A-41A8-98A6-EEE864406E61}"/>
              </a:ext>
            </a:extLst>
          </p:cNvPr>
          <p:cNvCxnSpPr/>
          <p:nvPr/>
        </p:nvCxnSpPr>
        <p:spPr>
          <a:xfrm>
            <a:off x="7191632" y="2051222"/>
            <a:ext cx="0" cy="1853513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63DC91-081E-45F5-A62E-21DFBE64FE19}"/>
              </a:ext>
            </a:extLst>
          </p:cNvPr>
          <p:cNvCxnSpPr>
            <a:cxnSpLocks/>
          </p:cNvCxnSpPr>
          <p:nvPr/>
        </p:nvCxnSpPr>
        <p:spPr>
          <a:xfrm flipV="1">
            <a:off x="7191632" y="3672481"/>
            <a:ext cx="524859" cy="232254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EBAA46-37D3-47F4-9CAB-4B2C4E4C2518}"/>
              </a:ext>
            </a:extLst>
          </p:cNvPr>
          <p:cNvCxnSpPr>
            <a:cxnSpLocks/>
          </p:cNvCxnSpPr>
          <p:nvPr/>
        </p:nvCxnSpPr>
        <p:spPr>
          <a:xfrm flipH="1" flipV="1">
            <a:off x="7716493" y="3672481"/>
            <a:ext cx="204188" cy="1381432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EF4AC3-6CED-4536-BC85-7437CF530B81}"/>
              </a:ext>
            </a:extLst>
          </p:cNvPr>
          <p:cNvCxnSpPr>
            <a:cxnSpLocks/>
          </p:cNvCxnSpPr>
          <p:nvPr/>
        </p:nvCxnSpPr>
        <p:spPr>
          <a:xfrm flipH="1">
            <a:off x="7920681" y="4633784"/>
            <a:ext cx="2360140" cy="420129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60AF27-52A0-4D5A-A5F0-9914C837B8E0}"/>
              </a:ext>
            </a:extLst>
          </p:cNvPr>
          <p:cNvCxnSpPr>
            <a:cxnSpLocks/>
          </p:cNvCxnSpPr>
          <p:nvPr/>
        </p:nvCxnSpPr>
        <p:spPr>
          <a:xfrm>
            <a:off x="10280821" y="4633784"/>
            <a:ext cx="0" cy="420129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570B3E-0B02-446D-A47C-CC5C6FE4EB4D}"/>
              </a:ext>
            </a:extLst>
          </p:cNvPr>
          <p:cNvCxnSpPr>
            <a:cxnSpLocks/>
          </p:cNvCxnSpPr>
          <p:nvPr/>
        </p:nvCxnSpPr>
        <p:spPr>
          <a:xfrm flipV="1">
            <a:off x="10280821" y="4955059"/>
            <a:ext cx="741406" cy="98855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0F247FE-281E-4B9D-A4F2-9AF13D889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C0944AC-F1D6-439E-9F99-A6089557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– Precision x Recall Curve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7B852-336C-4A6E-814A-AFFACAE08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12" y="1253611"/>
            <a:ext cx="6040936" cy="48225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F54DD6-56B1-43CC-8FFD-14B1F283828D}"/>
              </a:ext>
            </a:extLst>
          </p:cNvPr>
          <p:cNvSpPr txBox="1"/>
          <p:nvPr/>
        </p:nvSpPr>
        <p:spPr>
          <a:xfrm>
            <a:off x="4736853" y="687398"/>
            <a:ext cx="274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11 Point Interpolation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9FFE3A9-F31B-4A10-BC73-3408871A5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7"/>
          <a:stretch/>
        </p:blipFill>
        <p:spPr>
          <a:xfrm>
            <a:off x="924232" y="498189"/>
            <a:ext cx="1209785" cy="609188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66ABC0-0E54-4665-B2D7-D15BCF519576}"/>
              </a:ext>
            </a:extLst>
          </p:cNvPr>
          <p:cNvCxnSpPr>
            <a:cxnSpLocks/>
          </p:cNvCxnSpPr>
          <p:nvPr/>
        </p:nvCxnSpPr>
        <p:spPr>
          <a:xfrm>
            <a:off x="1986116" y="786580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BC3F5-C14C-4E1F-8B71-EB16FF8EC9E0}"/>
              </a:ext>
            </a:extLst>
          </p:cNvPr>
          <p:cNvCxnSpPr>
            <a:cxnSpLocks/>
          </p:cNvCxnSpPr>
          <p:nvPr/>
        </p:nvCxnSpPr>
        <p:spPr>
          <a:xfrm>
            <a:off x="1976701" y="1253612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505BD0-D59C-4B45-821D-E962B192B6A9}"/>
              </a:ext>
            </a:extLst>
          </p:cNvPr>
          <p:cNvCxnSpPr>
            <a:cxnSpLocks/>
          </p:cNvCxnSpPr>
          <p:nvPr/>
        </p:nvCxnSpPr>
        <p:spPr>
          <a:xfrm>
            <a:off x="1976701" y="2920180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58B85B-9712-4F29-9902-0601A30453F1}"/>
              </a:ext>
            </a:extLst>
          </p:cNvPr>
          <p:cNvCxnSpPr>
            <a:cxnSpLocks/>
          </p:cNvCxnSpPr>
          <p:nvPr/>
        </p:nvCxnSpPr>
        <p:spPr>
          <a:xfrm>
            <a:off x="1976701" y="3660671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Left Brace 29">
            <a:extLst>
              <a:ext uri="{FF2B5EF4-FFF2-40B4-BE49-F238E27FC236}">
                <a16:creationId xmlns:a16="http://schemas.microsoft.com/office/drawing/2014/main" id="{6CB1D3AD-A97F-4CA3-8FAD-99C0980DBD0C}"/>
              </a:ext>
            </a:extLst>
          </p:cNvPr>
          <p:cNvSpPr/>
          <p:nvPr/>
        </p:nvSpPr>
        <p:spPr>
          <a:xfrm>
            <a:off x="432487" y="786580"/>
            <a:ext cx="455728" cy="467033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231E9953-D67B-48E7-857C-8C332B33EBD6}"/>
              </a:ext>
            </a:extLst>
          </p:cNvPr>
          <p:cNvSpPr/>
          <p:nvPr/>
        </p:nvSpPr>
        <p:spPr>
          <a:xfrm>
            <a:off x="468503" y="1253612"/>
            <a:ext cx="419712" cy="1666568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55EB252C-CFE7-4F35-8C07-1895E6225319}"/>
              </a:ext>
            </a:extLst>
          </p:cNvPr>
          <p:cNvSpPr/>
          <p:nvPr/>
        </p:nvSpPr>
        <p:spPr>
          <a:xfrm>
            <a:off x="432487" y="2920180"/>
            <a:ext cx="419712" cy="740491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FCA2669B-E105-4E8C-BBA0-0C82D4EBEA79}"/>
              </a:ext>
            </a:extLst>
          </p:cNvPr>
          <p:cNvSpPr/>
          <p:nvPr/>
        </p:nvSpPr>
        <p:spPr>
          <a:xfrm>
            <a:off x="421085" y="3889271"/>
            <a:ext cx="467130" cy="2625829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4B0E72-73CE-41BE-8EE7-EF4D500342F9}"/>
              </a:ext>
            </a:extLst>
          </p:cNvPr>
          <p:cNvCxnSpPr>
            <a:cxnSpLocks/>
          </p:cNvCxnSpPr>
          <p:nvPr/>
        </p:nvCxnSpPr>
        <p:spPr>
          <a:xfrm>
            <a:off x="1976701" y="6590071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69EDC8-8FEF-4E9F-894C-8EA6D70A3B54}"/>
              </a:ext>
            </a:extLst>
          </p:cNvPr>
          <p:cNvCxnSpPr>
            <a:cxnSpLocks/>
          </p:cNvCxnSpPr>
          <p:nvPr/>
        </p:nvCxnSpPr>
        <p:spPr>
          <a:xfrm>
            <a:off x="1986116" y="3889271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DD37C015-4218-449D-A67F-D5569F3E0012}"/>
              </a:ext>
            </a:extLst>
          </p:cNvPr>
          <p:cNvSpPr/>
          <p:nvPr/>
        </p:nvSpPr>
        <p:spPr>
          <a:xfrm>
            <a:off x="432487" y="3660672"/>
            <a:ext cx="419712" cy="228600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F1483-6140-449A-BC76-51DE277E5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40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1E11-828D-465E-8988-181F8502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– Precision x Recall Curve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C5339-6E41-4E8A-994D-DB0B8097870B}"/>
              </a:ext>
            </a:extLst>
          </p:cNvPr>
          <p:cNvSpPr txBox="1"/>
          <p:nvPr/>
        </p:nvSpPr>
        <p:spPr>
          <a:xfrm>
            <a:off x="4736853" y="687398"/>
            <a:ext cx="274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11 Point Interpolation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8D6E56-CAAE-4736-AE67-D38357494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2" y="1018880"/>
            <a:ext cx="5381625" cy="42195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BDD3B8-8E15-4EEA-9EA0-86D45B624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4"/>
          <a:stretch/>
        </p:blipFill>
        <p:spPr>
          <a:xfrm>
            <a:off x="3792342" y="5325761"/>
            <a:ext cx="4348564" cy="13429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B43B95-D825-4048-9BC4-9B3729E57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7"/>
          <a:stretch/>
        </p:blipFill>
        <p:spPr>
          <a:xfrm>
            <a:off x="924232" y="498189"/>
            <a:ext cx="1209785" cy="609188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82C1B5B-F7E7-4722-B603-7186A12DF091}"/>
              </a:ext>
            </a:extLst>
          </p:cNvPr>
          <p:cNvCxnSpPr>
            <a:cxnSpLocks/>
          </p:cNvCxnSpPr>
          <p:nvPr/>
        </p:nvCxnSpPr>
        <p:spPr>
          <a:xfrm>
            <a:off x="1986116" y="786580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A80979-8B75-441A-92D6-613BB24BA968}"/>
              </a:ext>
            </a:extLst>
          </p:cNvPr>
          <p:cNvCxnSpPr>
            <a:cxnSpLocks/>
          </p:cNvCxnSpPr>
          <p:nvPr/>
        </p:nvCxnSpPr>
        <p:spPr>
          <a:xfrm>
            <a:off x="1976701" y="1253612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6D1BFA-C768-455E-8D82-C26FD3B91E6B}"/>
              </a:ext>
            </a:extLst>
          </p:cNvPr>
          <p:cNvCxnSpPr>
            <a:cxnSpLocks/>
          </p:cNvCxnSpPr>
          <p:nvPr/>
        </p:nvCxnSpPr>
        <p:spPr>
          <a:xfrm>
            <a:off x="1976701" y="2920180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428DE2-F5C0-4AF6-87F6-4D3E2C75323C}"/>
              </a:ext>
            </a:extLst>
          </p:cNvPr>
          <p:cNvCxnSpPr>
            <a:cxnSpLocks/>
          </p:cNvCxnSpPr>
          <p:nvPr/>
        </p:nvCxnSpPr>
        <p:spPr>
          <a:xfrm>
            <a:off x="1976701" y="3660671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33FCC3B7-7232-45AA-994E-F6DE0BD48A69}"/>
              </a:ext>
            </a:extLst>
          </p:cNvPr>
          <p:cNvSpPr/>
          <p:nvPr/>
        </p:nvSpPr>
        <p:spPr>
          <a:xfrm>
            <a:off x="432487" y="786580"/>
            <a:ext cx="455728" cy="467033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15E9AB81-78BC-498B-8273-D27C0A04A05E}"/>
              </a:ext>
            </a:extLst>
          </p:cNvPr>
          <p:cNvSpPr/>
          <p:nvPr/>
        </p:nvSpPr>
        <p:spPr>
          <a:xfrm>
            <a:off x="468503" y="1253612"/>
            <a:ext cx="419712" cy="1666568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2B6ED479-E252-4C1E-BFEC-F27BD32B8B1C}"/>
              </a:ext>
            </a:extLst>
          </p:cNvPr>
          <p:cNvSpPr/>
          <p:nvPr/>
        </p:nvSpPr>
        <p:spPr>
          <a:xfrm>
            <a:off x="432487" y="2920180"/>
            <a:ext cx="419712" cy="740491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51EF1FA7-803B-4F23-9B69-3DCC7C7A9450}"/>
              </a:ext>
            </a:extLst>
          </p:cNvPr>
          <p:cNvSpPr/>
          <p:nvPr/>
        </p:nvSpPr>
        <p:spPr>
          <a:xfrm>
            <a:off x="421085" y="3889271"/>
            <a:ext cx="467130" cy="2625829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D0BCEE-7047-4B58-855F-E1225A340A8C}"/>
              </a:ext>
            </a:extLst>
          </p:cNvPr>
          <p:cNvCxnSpPr>
            <a:cxnSpLocks/>
          </p:cNvCxnSpPr>
          <p:nvPr/>
        </p:nvCxnSpPr>
        <p:spPr>
          <a:xfrm>
            <a:off x="1976701" y="6590071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96069B-3F30-4CC1-B031-4AAEDD1C3A72}"/>
              </a:ext>
            </a:extLst>
          </p:cNvPr>
          <p:cNvCxnSpPr>
            <a:cxnSpLocks/>
          </p:cNvCxnSpPr>
          <p:nvPr/>
        </p:nvCxnSpPr>
        <p:spPr>
          <a:xfrm>
            <a:off x="1986116" y="3889271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53745AE8-61F5-4B5A-A82B-03B301E0AD13}"/>
              </a:ext>
            </a:extLst>
          </p:cNvPr>
          <p:cNvSpPr/>
          <p:nvPr/>
        </p:nvSpPr>
        <p:spPr>
          <a:xfrm>
            <a:off x="432487" y="3660672"/>
            <a:ext cx="419712" cy="228600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DA48BF7-12A2-4273-BB43-054BB8CA5097}"/>
              </a:ext>
            </a:extLst>
          </p:cNvPr>
          <p:cNvSpPr/>
          <p:nvPr/>
        </p:nvSpPr>
        <p:spPr>
          <a:xfrm>
            <a:off x="6791325" y="3717821"/>
            <a:ext cx="133350" cy="180975"/>
          </a:xfrm>
          <a:prstGeom prst="ellipse">
            <a:avLst/>
          </a:prstGeom>
          <a:solidFill>
            <a:schemeClr val="accent5">
              <a:lumMod val="50000"/>
              <a:alpha val="52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728FDC3-8989-40C2-B04D-5FB216F8D018}"/>
              </a:ext>
            </a:extLst>
          </p:cNvPr>
          <p:cNvSpPr/>
          <p:nvPr/>
        </p:nvSpPr>
        <p:spPr>
          <a:xfrm>
            <a:off x="4048125" y="1339061"/>
            <a:ext cx="133350" cy="180975"/>
          </a:xfrm>
          <a:prstGeom prst="ellipse">
            <a:avLst/>
          </a:prstGeom>
          <a:solidFill>
            <a:schemeClr val="accent5">
              <a:lumMod val="50000"/>
              <a:alpha val="52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6140AD8-A917-40F3-9062-DC8C0A463BD9}"/>
              </a:ext>
            </a:extLst>
          </p:cNvPr>
          <p:cNvSpPr/>
          <p:nvPr/>
        </p:nvSpPr>
        <p:spPr>
          <a:xfrm>
            <a:off x="4933950" y="2723445"/>
            <a:ext cx="133350" cy="180975"/>
          </a:xfrm>
          <a:prstGeom prst="ellipse">
            <a:avLst/>
          </a:prstGeom>
          <a:solidFill>
            <a:schemeClr val="accent5">
              <a:lumMod val="50000"/>
              <a:alpha val="52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FA671B-7AA9-48ED-B794-5891CE0EF87A}"/>
              </a:ext>
            </a:extLst>
          </p:cNvPr>
          <p:cNvSpPr/>
          <p:nvPr/>
        </p:nvSpPr>
        <p:spPr>
          <a:xfrm>
            <a:off x="5871570" y="3708296"/>
            <a:ext cx="133350" cy="180975"/>
          </a:xfrm>
          <a:prstGeom prst="ellipse">
            <a:avLst/>
          </a:prstGeom>
          <a:solidFill>
            <a:schemeClr val="accent5">
              <a:lumMod val="50000"/>
              <a:alpha val="52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B5F4822-6D36-4E6E-9882-E09BEE3CB958}"/>
              </a:ext>
            </a:extLst>
          </p:cNvPr>
          <p:cNvSpPr/>
          <p:nvPr/>
        </p:nvSpPr>
        <p:spPr>
          <a:xfrm>
            <a:off x="7702354" y="3684484"/>
            <a:ext cx="133350" cy="180975"/>
          </a:xfrm>
          <a:prstGeom prst="ellipse">
            <a:avLst/>
          </a:prstGeom>
          <a:solidFill>
            <a:schemeClr val="accent5">
              <a:lumMod val="50000"/>
              <a:alpha val="52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DC2BD-0ED0-4F55-B623-D54559BE8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50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D834F8B-D2D3-4725-A5F9-E1A2960DF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78" y="1253612"/>
            <a:ext cx="5915025" cy="4314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8A5D9-4A9A-426A-B143-A0FD80719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– Precision x Recall Curve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CDB0A-F534-4D88-9BA7-B9E325B52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7"/>
          <a:stretch/>
        </p:blipFill>
        <p:spPr>
          <a:xfrm>
            <a:off x="924232" y="498189"/>
            <a:ext cx="1209785" cy="609188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FBCF69-A789-4227-B643-FB11C7E81B50}"/>
              </a:ext>
            </a:extLst>
          </p:cNvPr>
          <p:cNvCxnSpPr>
            <a:cxnSpLocks/>
          </p:cNvCxnSpPr>
          <p:nvPr/>
        </p:nvCxnSpPr>
        <p:spPr>
          <a:xfrm>
            <a:off x="1986116" y="786580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2B50C6-3790-48FE-A5BE-6DE470E67488}"/>
              </a:ext>
            </a:extLst>
          </p:cNvPr>
          <p:cNvCxnSpPr>
            <a:cxnSpLocks/>
          </p:cNvCxnSpPr>
          <p:nvPr/>
        </p:nvCxnSpPr>
        <p:spPr>
          <a:xfrm>
            <a:off x="1976701" y="1253612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C10793-9054-4ED6-B724-40D362502E2E}"/>
              </a:ext>
            </a:extLst>
          </p:cNvPr>
          <p:cNvCxnSpPr>
            <a:cxnSpLocks/>
          </p:cNvCxnSpPr>
          <p:nvPr/>
        </p:nvCxnSpPr>
        <p:spPr>
          <a:xfrm>
            <a:off x="1976701" y="2920180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C23B91-1A5C-48A7-B296-56953054632A}"/>
              </a:ext>
            </a:extLst>
          </p:cNvPr>
          <p:cNvCxnSpPr>
            <a:cxnSpLocks/>
          </p:cNvCxnSpPr>
          <p:nvPr/>
        </p:nvCxnSpPr>
        <p:spPr>
          <a:xfrm>
            <a:off x="1976701" y="3660671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63F822AB-49E6-4C96-81D0-952F73154595}"/>
              </a:ext>
            </a:extLst>
          </p:cNvPr>
          <p:cNvSpPr/>
          <p:nvPr/>
        </p:nvSpPr>
        <p:spPr>
          <a:xfrm>
            <a:off x="432487" y="786580"/>
            <a:ext cx="455728" cy="467033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6CE3C88-7310-4C6D-A2E0-F9AB6F0C6CF0}"/>
              </a:ext>
            </a:extLst>
          </p:cNvPr>
          <p:cNvSpPr/>
          <p:nvPr/>
        </p:nvSpPr>
        <p:spPr>
          <a:xfrm>
            <a:off x="468503" y="1253612"/>
            <a:ext cx="419712" cy="1666568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D691F8C-98C3-4916-B9C8-E759EFF0AE96}"/>
              </a:ext>
            </a:extLst>
          </p:cNvPr>
          <p:cNvSpPr/>
          <p:nvPr/>
        </p:nvSpPr>
        <p:spPr>
          <a:xfrm>
            <a:off x="432487" y="2920180"/>
            <a:ext cx="419712" cy="740491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DAD622A-5492-4003-AE51-B1F52468780B}"/>
              </a:ext>
            </a:extLst>
          </p:cNvPr>
          <p:cNvSpPr/>
          <p:nvPr/>
        </p:nvSpPr>
        <p:spPr>
          <a:xfrm>
            <a:off x="421085" y="3889271"/>
            <a:ext cx="467130" cy="2625829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0882E8-A233-46E7-A765-9341DBEBEC47}"/>
              </a:ext>
            </a:extLst>
          </p:cNvPr>
          <p:cNvCxnSpPr>
            <a:cxnSpLocks/>
          </p:cNvCxnSpPr>
          <p:nvPr/>
        </p:nvCxnSpPr>
        <p:spPr>
          <a:xfrm>
            <a:off x="1976701" y="6590071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5844DB-33A0-4E11-8621-EA40E0786D62}"/>
              </a:ext>
            </a:extLst>
          </p:cNvPr>
          <p:cNvCxnSpPr>
            <a:cxnSpLocks/>
          </p:cNvCxnSpPr>
          <p:nvPr/>
        </p:nvCxnSpPr>
        <p:spPr>
          <a:xfrm>
            <a:off x="1986116" y="3889271"/>
            <a:ext cx="3146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D5651703-2C3E-4FAA-B156-68B440880036}"/>
              </a:ext>
            </a:extLst>
          </p:cNvPr>
          <p:cNvSpPr/>
          <p:nvPr/>
        </p:nvSpPr>
        <p:spPr>
          <a:xfrm>
            <a:off x="432487" y="3660672"/>
            <a:ext cx="419712" cy="228600"/>
          </a:xfrm>
          <a:prstGeom prst="leftBrac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038B3-C2DE-4BE8-A0E6-EE32643167F4}"/>
              </a:ext>
            </a:extLst>
          </p:cNvPr>
          <p:cNvSpPr txBox="1"/>
          <p:nvPr/>
        </p:nvSpPr>
        <p:spPr>
          <a:xfrm>
            <a:off x="4736853" y="687398"/>
            <a:ext cx="274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ALL Point Interpolation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F6C7B5-91FB-4723-BB26-F063AA5A67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13" b="18096"/>
          <a:stretch/>
        </p:blipFill>
        <p:spPr>
          <a:xfrm>
            <a:off x="8633232" y="2215766"/>
            <a:ext cx="3164134" cy="214931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563E17-3DB8-41BE-95A8-AB0B84942B48}"/>
              </a:ext>
            </a:extLst>
          </p:cNvPr>
          <p:cNvSpPr txBox="1"/>
          <p:nvPr/>
        </p:nvSpPr>
        <p:spPr>
          <a:xfrm>
            <a:off x="2713998" y="6627168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>
                <a:solidFill>
                  <a:schemeClr val="tx1">
                    <a:lumMod val="75000"/>
                  </a:schemeClr>
                </a:solidFill>
              </a:rPr>
              <a:t>Credit: https://github.com/rafaelpadilla/Object-Detection-Metrics#precision-x-recall-curve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A089C9-2E54-475A-89FA-F4484E255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1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00162-C854-4928-977D-8982A5F1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9" y="3270834"/>
            <a:ext cx="4433034" cy="3233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94641-3F44-43B8-8757-DD2CDC1D0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5" y="195241"/>
            <a:ext cx="4050781" cy="3233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2A9CC-7A56-4360-AA46-E4D5F78317C9}"/>
              </a:ext>
            </a:extLst>
          </p:cNvPr>
          <p:cNvSpPr txBox="1"/>
          <p:nvPr/>
        </p:nvSpPr>
        <p:spPr>
          <a:xfrm>
            <a:off x="8667557" y="4399861"/>
            <a:ext cx="34465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Difference is very little.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Previously 11 point interpolation is used for Pascal 2007.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Changed it to All point interpolation method for pascal 2012.</a:t>
            </a:r>
            <a:endParaRPr lang="en-IN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2DEEE-1384-485F-BC4D-8A01B4F997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13" b="18096"/>
          <a:stretch/>
        </p:blipFill>
        <p:spPr>
          <a:xfrm>
            <a:off x="5061613" y="4044567"/>
            <a:ext cx="3164134" cy="214931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B3FA03-DC48-4D8B-8261-C33448EE06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4"/>
          <a:stretch/>
        </p:blipFill>
        <p:spPr>
          <a:xfrm>
            <a:off x="5061612" y="1061543"/>
            <a:ext cx="4348564" cy="13429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C1F3D5-7CB8-462A-AB70-02F5A05F2AAC}"/>
              </a:ext>
            </a:extLst>
          </p:cNvPr>
          <p:cNvSpPr txBox="1"/>
          <p:nvPr/>
        </p:nvSpPr>
        <p:spPr>
          <a:xfrm>
            <a:off x="4722855" y="493153"/>
            <a:ext cx="274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11 Point Interpolation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32025-083B-410F-A4CB-BFE81BB67BD8}"/>
              </a:ext>
            </a:extLst>
          </p:cNvPr>
          <p:cNvSpPr txBox="1"/>
          <p:nvPr/>
        </p:nvSpPr>
        <p:spPr>
          <a:xfrm>
            <a:off x="4870486" y="3549192"/>
            <a:ext cx="274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ALL Point Interpolation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14665-A3B6-430A-BDAE-6470561BE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51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020A2-224D-4921-9EA2-F96A5868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MAP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22B52-C1C2-4D33-996F-BA408510F05B}"/>
              </a:ext>
            </a:extLst>
          </p:cNvPr>
          <p:cNvSpPr txBox="1"/>
          <p:nvPr/>
        </p:nvSpPr>
        <p:spPr>
          <a:xfrm>
            <a:off x="4074641" y="964512"/>
            <a:ext cx="342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Mean Average Precision (MAP)</a:t>
            </a:r>
            <a:endParaRPr lang="en-IN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9F12A734-763E-4F06-97CD-A73C152E2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62005"/>
              </p:ext>
            </p:extLst>
          </p:nvPr>
        </p:nvGraphicFramePr>
        <p:xfrm>
          <a:off x="2317836" y="1610958"/>
          <a:ext cx="7556328" cy="2615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9388">
                  <a:extLst>
                    <a:ext uri="{9D8B030D-6E8A-4147-A177-3AD203B41FA5}">
                      <a16:colId xmlns:a16="http://schemas.microsoft.com/office/drawing/2014/main" val="3560220863"/>
                    </a:ext>
                  </a:extLst>
                </a:gridCol>
                <a:gridCol w="1259388">
                  <a:extLst>
                    <a:ext uri="{9D8B030D-6E8A-4147-A177-3AD203B41FA5}">
                      <a16:colId xmlns:a16="http://schemas.microsoft.com/office/drawing/2014/main" val="3285667274"/>
                    </a:ext>
                  </a:extLst>
                </a:gridCol>
                <a:gridCol w="1259388">
                  <a:extLst>
                    <a:ext uri="{9D8B030D-6E8A-4147-A177-3AD203B41FA5}">
                      <a16:colId xmlns:a16="http://schemas.microsoft.com/office/drawing/2014/main" val="2436977698"/>
                    </a:ext>
                  </a:extLst>
                </a:gridCol>
                <a:gridCol w="1259388">
                  <a:extLst>
                    <a:ext uri="{9D8B030D-6E8A-4147-A177-3AD203B41FA5}">
                      <a16:colId xmlns:a16="http://schemas.microsoft.com/office/drawing/2014/main" val="235617146"/>
                    </a:ext>
                  </a:extLst>
                </a:gridCol>
                <a:gridCol w="1259388">
                  <a:extLst>
                    <a:ext uri="{9D8B030D-6E8A-4147-A177-3AD203B41FA5}">
                      <a16:colId xmlns:a16="http://schemas.microsoft.com/office/drawing/2014/main" val="268896073"/>
                    </a:ext>
                  </a:extLst>
                </a:gridCol>
                <a:gridCol w="1259388">
                  <a:extLst>
                    <a:ext uri="{9D8B030D-6E8A-4147-A177-3AD203B41FA5}">
                      <a16:colId xmlns:a16="http://schemas.microsoft.com/office/drawing/2014/main" val="331487698"/>
                    </a:ext>
                  </a:extLst>
                </a:gridCol>
              </a:tblGrid>
              <a:tr h="7874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 2</a:t>
                      </a:r>
                      <a:endParaRPr lang="en-IN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 3</a:t>
                      </a:r>
                      <a:endParaRPr lang="en-IN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 4</a:t>
                      </a:r>
                      <a:endParaRPr lang="en-IN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 5</a:t>
                      </a:r>
                      <a:endParaRPr lang="en-IN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 6</a:t>
                      </a:r>
                      <a:endParaRPr lang="en-IN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930301"/>
                  </a:ext>
                </a:extLst>
              </a:tr>
              <a:tr h="7874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Cat</a:t>
                      </a:r>
                      <a:endParaRPr lang="en-IN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Dog</a:t>
                      </a:r>
                      <a:endParaRPr lang="en-IN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Person</a:t>
                      </a:r>
                      <a:endParaRPr lang="en-IN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Bike</a:t>
                      </a:r>
                      <a:endParaRPr lang="en-IN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Car</a:t>
                      </a:r>
                      <a:endParaRPr lang="en-IN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Bird</a:t>
                      </a:r>
                      <a:endParaRPr lang="en-IN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90819"/>
                  </a:ext>
                </a:extLst>
              </a:tr>
              <a:tr h="787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AP</a:t>
                      </a:r>
                      <a:r>
                        <a:rPr lang="en-US" baseline="-250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Cat</a:t>
                      </a:r>
                      <a:endParaRPr lang="en-IN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</a:t>
                      </a:r>
                      <a:r>
                        <a:rPr lang="en-US" baseline="-250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Dog</a:t>
                      </a:r>
                      <a:endParaRPr lang="en-IN" baseline="-250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</a:t>
                      </a:r>
                      <a:r>
                        <a:rPr lang="en-US" baseline="-250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Person</a:t>
                      </a:r>
                      <a:endParaRPr lang="en-IN" baseline="-250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</a:t>
                      </a:r>
                      <a:r>
                        <a:rPr lang="en-US" baseline="-250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Bike</a:t>
                      </a:r>
                      <a:endParaRPr lang="en-IN" baseline="-250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</a:t>
                      </a:r>
                      <a:r>
                        <a:rPr lang="en-US" baseline="-250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Car</a:t>
                      </a:r>
                      <a:endParaRPr lang="en-IN" baseline="-250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</a:t>
                      </a:r>
                      <a:r>
                        <a:rPr lang="en-US" baseline="-250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Bird</a:t>
                      </a:r>
                      <a:endParaRPr lang="en-IN" baseline="-250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80920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DEFFDD2-2F7E-439F-AA2B-2651D82448CA}"/>
              </a:ext>
            </a:extLst>
          </p:cNvPr>
          <p:cNvSpPr txBox="1"/>
          <p:nvPr/>
        </p:nvSpPr>
        <p:spPr>
          <a:xfrm>
            <a:off x="2613358" y="4954934"/>
            <a:ext cx="906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MAP = 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903DF5-03E8-474B-9E8F-00B12940092B}"/>
              </a:ext>
            </a:extLst>
          </p:cNvPr>
          <p:cNvSpPr txBox="1"/>
          <p:nvPr/>
        </p:nvSpPr>
        <p:spPr>
          <a:xfrm>
            <a:off x="3520034" y="4711114"/>
            <a:ext cx="5535827" cy="1033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AP</a:t>
            </a:r>
            <a:r>
              <a:rPr lang="en-US" baseline="-2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Cat   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+  </a:t>
            </a:r>
            <a:r>
              <a:rPr lang="en-US" dirty="0"/>
              <a:t>AP</a:t>
            </a:r>
            <a:r>
              <a:rPr lang="en-US" baseline="-2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Dog  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+ </a:t>
            </a:r>
            <a:r>
              <a:rPr lang="en-US" baseline="-2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AP</a:t>
            </a:r>
            <a:r>
              <a:rPr lang="en-US" baseline="-2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Person  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+  </a:t>
            </a:r>
            <a:r>
              <a:rPr lang="en-US" baseline="-2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AP</a:t>
            </a:r>
            <a:r>
              <a:rPr lang="en-US" baseline="-2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Bike  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+   </a:t>
            </a:r>
            <a:r>
              <a:rPr lang="en-US" dirty="0"/>
              <a:t>AP</a:t>
            </a:r>
            <a:r>
              <a:rPr lang="en-US" baseline="-2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Car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+  </a:t>
            </a:r>
            <a:r>
              <a:rPr lang="en-US" baseline="-2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AP</a:t>
            </a:r>
            <a:r>
              <a:rPr lang="en-US" baseline="-2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Bird</a:t>
            </a:r>
            <a:endParaRPr lang="en-IN" baseline="-25000" dirty="0"/>
          </a:p>
          <a:p>
            <a:pPr algn="ctr">
              <a:lnSpc>
                <a:spcPct val="150000"/>
              </a:lnSpc>
            </a:pPr>
            <a:endParaRPr lang="en-IN" baseline="-25000" dirty="0"/>
          </a:p>
          <a:p>
            <a:pPr algn="ctr">
              <a:lnSpc>
                <a:spcPct val="150000"/>
              </a:lnSpc>
            </a:pPr>
            <a:endParaRPr lang="en-IN" baseline="-25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FB183C-A874-40F2-8337-B0C9B49B223B}"/>
              </a:ext>
            </a:extLst>
          </p:cNvPr>
          <p:cNvCxnSpPr>
            <a:cxnSpLocks/>
          </p:cNvCxnSpPr>
          <p:nvPr/>
        </p:nvCxnSpPr>
        <p:spPr>
          <a:xfrm>
            <a:off x="3668315" y="5324266"/>
            <a:ext cx="5387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0B98F78-D869-40C1-A258-D94723625BE6}"/>
              </a:ext>
            </a:extLst>
          </p:cNvPr>
          <p:cNvSpPr txBox="1"/>
          <p:nvPr/>
        </p:nvSpPr>
        <p:spPr>
          <a:xfrm>
            <a:off x="5315624" y="5356804"/>
            <a:ext cx="1944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Total  # of classes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CA38104-23D9-417B-A607-C89CD8176084}"/>
              </a:ext>
            </a:extLst>
          </p:cNvPr>
          <p:cNvSpPr/>
          <p:nvPr/>
        </p:nvSpPr>
        <p:spPr>
          <a:xfrm>
            <a:off x="2497180" y="4565408"/>
            <a:ext cx="7053466" cy="1324643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11411-9068-4B4E-A983-4F1279B0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1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711157-BFC2-4253-BCE4-4254E8AB87D1}"/>
              </a:ext>
            </a:extLst>
          </p:cNvPr>
          <p:cNvSpPr txBox="1"/>
          <p:nvPr/>
        </p:nvSpPr>
        <p:spPr>
          <a:xfrm>
            <a:off x="1257302" y="1366928"/>
            <a:ext cx="6098058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Evaluation Metrics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Precision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Recall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IOU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Precision x Recall Curve</a:t>
            </a:r>
            <a:endParaRPr lang="en-US"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Mean Average Precision (MAP)</a:t>
            </a:r>
          </a:p>
          <a:p>
            <a:pPr lvl="1"/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Benchmarking and competition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Pascal VOC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ImageNet</a:t>
            </a:r>
            <a:r>
              <a:rPr lang="en-US" sz="1600" dirty="0"/>
              <a:t>	</a:t>
            </a: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227AF-5AD6-4B07-A712-427ADC9C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56" y="1988513"/>
            <a:ext cx="1447799" cy="14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0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6E35A8-5BC5-42F4-94A5-0E0AC7A6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Benchmarking </a:t>
            </a:r>
            <a:r>
              <a:rPr lang="en-US" sz="2800" dirty="0"/>
              <a:t>and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Competitions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94FF2-CA0D-44A3-9073-50688CCDBDDC}"/>
              </a:ext>
            </a:extLst>
          </p:cNvPr>
          <p:cNvSpPr txBox="1"/>
          <p:nvPr/>
        </p:nvSpPr>
        <p:spPr>
          <a:xfrm>
            <a:off x="4636358" y="910074"/>
            <a:ext cx="2919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Competitions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64B6432-E60C-48B0-B5D5-756E6E206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756287"/>
              </p:ext>
            </p:extLst>
          </p:nvPr>
        </p:nvGraphicFramePr>
        <p:xfrm>
          <a:off x="229207" y="1801803"/>
          <a:ext cx="7377001" cy="37424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5247">
                  <a:extLst>
                    <a:ext uri="{9D8B030D-6E8A-4147-A177-3AD203B41FA5}">
                      <a16:colId xmlns:a16="http://schemas.microsoft.com/office/drawing/2014/main" val="4224591980"/>
                    </a:ext>
                  </a:extLst>
                </a:gridCol>
                <a:gridCol w="4491986">
                  <a:extLst>
                    <a:ext uri="{9D8B030D-6E8A-4147-A177-3AD203B41FA5}">
                      <a16:colId xmlns:a16="http://schemas.microsoft.com/office/drawing/2014/main" val="2271839702"/>
                    </a:ext>
                  </a:extLst>
                </a:gridCol>
                <a:gridCol w="1379768">
                  <a:extLst>
                    <a:ext uri="{9D8B030D-6E8A-4147-A177-3AD203B41FA5}">
                      <a16:colId xmlns:a16="http://schemas.microsoft.com/office/drawing/2014/main" val="2849748737"/>
                    </a:ext>
                  </a:extLst>
                </a:gridCol>
              </a:tblGrid>
              <a:tr h="443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Images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Classes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371012"/>
                  </a:ext>
                </a:extLst>
              </a:tr>
              <a:tr h="10223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Pascal 2012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20 classes. The train/val data has 11,530 images containing 27,450 ROI annotated objects.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21</a:t>
                      </a:r>
                      <a:endParaRPr lang="en-IN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869077"/>
                  </a:ext>
                </a:extLst>
              </a:tr>
              <a:tr h="1387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COCO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The COCO train, validation, and test sets, containing more than 200,000 images and 80 object categories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over 500,000 object instances segmented)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80</a:t>
                      </a:r>
                      <a:endParaRPr lang="en-IN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11051"/>
                  </a:ext>
                </a:extLst>
              </a:tr>
              <a:tr h="8408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ImageNet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150,000 Images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1000 / 200</a:t>
                      </a:r>
                      <a:endParaRPr lang="en-IN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11506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2A8D52A-1310-48BF-9AAC-14188785C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" t="2009" r="1248" b="2353"/>
          <a:stretch/>
        </p:blipFill>
        <p:spPr>
          <a:xfrm>
            <a:off x="7798314" y="1622259"/>
            <a:ext cx="4285562" cy="4197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EE0FC3-F6ED-4332-AFD5-1CDC1FC78AC6}"/>
              </a:ext>
            </a:extLst>
          </p:cNvPr>
          <p:cNvSpPr/>
          <p:nvPr/>
        </p:nvSpPr>
        <p:spPr>
          <a:xfrm>
            <a:off x="8679663" y="2690261"/>
            <a:ext cx="738130" cy="209320"/>
          </a:xfrm>
          <a:prstGeom prst="rect">
            <a:avLst/>
          </a:prstGeom>
          <a:solidFill>
            <a:schemeClr val="accent6">
              <a:alpha val="19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Person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5BACA-21EC-4475-99C1-8209F3077216}"/>
              </a:ext>
            </a:extLst>
          </p:cNvPr>
          <p:cNvSpPr/>
          <p:nvPr/>
        </p:nvSpPr>
        <p:spPr>
          <a:xfrm>
            <a:off x="10058608" y="2966318"/>
            <a:ext cx="1154935" cy="25338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313C03-0DDB-4070-BF2A-3CFEF648A871}"/>
              </a:ext>
            </a:extLst>
          </p:cNvPr>
          <p:cNvSpPr/>
          <p:nvPr/>
        </p:nvSpPr>
        <p:spPr>
          <a:xfrm>
            <a:off x="10093494" y="2690261"/>
            <a:ext cx="738130" cy="209320"/>
          </a:xfrm>
          <a:prstGeom prst="rect">
            <a:avLst/>
          </a:prstGeom>
          <a:solidFill>
            <a:schemeClr val="accent6">
              <a:alpha val="19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Person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29479-0F68-4394-9391-97B86785E40E}"/>
              </a:ext>
            </a:extLst>
          </p:cNvPr>
          <p:cNvSpPr/>
          <p:nvPr/>
        </p:nvSpPr>
        <p:spPr>
          <a:xfrm>
            <a:off x="9213981" y="4223445"/>
            <a:ext cx="1418068" cy="13208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B9BCE5-EBE4-427E-A9A1-6EA16138452B}"/>
              </a:ext>
            </a:extLst>
          </p:cNvPr>
          <p:cNvSpPr/>
          <p:nvPr/>
        </p:nvSpPr>
        <p:spPr>
          <a:xfrm>
            <a:off x="9213981" y="3944917"/>
            <a:ext cx="738130" cy="209320"/>
          </a:xfrm>
          <a:prstGeom prst="rect">
            <a:avLst/>
          </a:prstGeom>
          <a:solidFill>
            <a:schemeClr val="accent6">
              <a:alpha val="19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DOG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A0CA81-37EE-4884-BF5E-3E6ED192B834}"/>
              </a:ext>
            </a:extLst>
          </p:cNvPr>
          <p:cNvSpPr/>
          <p:nvPr/>
        </p:nvSpPr>
        <p:spPr>
          <a:xfrm>
            <a:off x="8679663" y="2966318"/>
            <a:ext cx="1221037" cy="25338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97FC2-9D88-443E-8438-89362A98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2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5F93199-7548-4A09-8DC1-60A849CFBBA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Follow up 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Contents</a:t>
            </a:r>
            <a:endParaRPr lang="en-IN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C8961-BCD4-41F0-B601-FCB4FCCAC4BC}"/>
              </a:ext>
            </a:extLst>
          </p:cNvPr>
          <p:cNvSpPr txBox="1"/>
          <p:nvPr/>
        </p:nvSpPr>
        <p:spPr>
          <a:xfrm>
            <a:off x="1080239" y="905437"/>
            <a:ext cx="554903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Evaluation Metrics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Precision x Recall Curve</a:t>
            </a:r>
            <a:endParaRPr lang="en-US"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Mean Average Precision (MAP)</a:t>
            </a:r>
          </a:p>
          <a:p>
            <a:pPr lvl="1"/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Benchmarking and competition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Pascal VOC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ImageNet</a:t>
            </a:r>
            <a:r>
              <a:rPr lang="en-US" sz="1600" dirty="0"/>
              <a:t>	</a:t>
            </a: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508BAB-14DC-45A0-8254-B23CA06B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56" y="1988513"/>
            <a:ext cx="1447799" cy="14404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B0CDF64-B5D1-4ABB-9DD7-C8716CCBB6E4}"/>
              </a:ext>
            </a:extLst>
          </p:cNvPr>
          <p:cNvSpPr txBox="1">
            <a:spLocks/>
          </p:cNvSpPr>
          <p:nvPr/>
        </p:nvSpPr>
        <p:spPr>
          <a:xfrm>
            <a:off x="838200" y="4196976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Perquisite</a:t>
            </a:r>
            <a:endParaRPr lang="en-IN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A01F5-701D-4327-B87E-0BF26891A1B3}"/>
              </a:ext>
            </a:extLst>
          </p:cNvPr>
          <p:cNvSpPr txBox="1"/>
          <p:nvPr/>
        </p:nvSpPr>
        <p:spPr>
          <a:xfrm>
            <a:off x="1080239" y="501017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Accuracy </a:t>
            </a:r>
            <a:r>
              <a:rPr lang="en-US" sz="2000" dirty="0"/>
              <a:t>and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Confusion Matrix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388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2FEC3C-7BBA-48CA-8516-893449CD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Benchmarking </a:t>
            </a:r>
            <a:r>
              <a:rPr lang="en-US" sz="2800" dirty="0"/>
              <a:t>and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Competitions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56F6F-2613-4B44-9325-6921F9719DE5}"/>
              </a:ext>
            </a:extLst>
          </p:cNvPr>
          <p:cNvSpPr txBox="1"/>
          <p:nvPr/>
        </p:nvSpPr>
        <p:spPr>
          <a:xfrm>
            <a:off x="4650356" y="471954"/>
            <a:ext cx="29192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Competition</a:t>
            </a:r>
            <a:endParaRPr lang="en-IN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B69A8-6ACD-4130-ACB0-4C3D2B23A7F9}"/>
              </a:ext>
            </a:extLst>
          </p:cNvPr>
          <p:cNvSpPr txBox="1"/>
          <p:nvPr/>
        </p:nvSpPr>
        <p:spPr>
          <a:xfrm>
            <a:off x="145151" y="1089708"/>
            <a:ext cx="216552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Pascal 2012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Aero planes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Bicycles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Birds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Boats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Bottles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Buses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Cars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Cats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Chairs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Cows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Dining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Dogs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Horses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Motorbikes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People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Potted plants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Sheep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Sofas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Trains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TV/Monitors</a:t>
            </a:r>
            <a:endParaRPr lang="en-IN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096E87-F79B-4D61-AFC4-585553554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707" y="1074504"/>
            <a:ext cx="3067900" cy="196960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99BA14-FC39-41B7-98E3-A3EBC1C97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67" y="1074504"/>
            <a:ext cx="2663206" cy="196960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B133D4-ADDC-41C3-8EA0-F77AE313A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707" y="3659103"/>
            <a:ext cx="3067900" cy="228251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34EA5D-C5BF-444B-8AE9-32B99BB4B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067" y="3659103"/>
            <a:ext cx="2663206" cy="228251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1F391F-A4DC-43CB-8293-C724712C8EA8}"/>
              </a:ext>
            </a:extLst>
          </p:cNvPr>
          <p:cNvSpPr txBox="1"/>
          <p:nvPr/>
        </p:nvSpPr>
        <p:spPr>
          <a:xfrm>
            <a:off x="2795324" y="3105645"/>
            <a:ext cx="1826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600" dirty="0"/>
              <a:t>Aero planes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C33DC-DE2B-4882-88CF-CD0F9E51B991}"/>
              </a:ext>
            </a:extLst>
          </p:cNvPr>
          <p:cNvSpPr txBox="1"/>
          <p:nvPr/>
        </p:nvSpPr>
        <p:spPr>
          <a:xfrm>
            <a:off x="6050911" y="3107940"/>
            <a:ext cx="1826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600" dirty="0"/>
              <a:t>Bicycle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B8BA61-5285-4792-B116-1B0F3F32CAAC}"/>
              </a:ext>
            </a:extLst>
          </p:cNvPr>
          <p:cNvSpPr txBox="1"/>
          <p:nvPr/>
        </p:nvSpPr>
        <p:spPr>
          <a:xfrm>
            <a:off x="2781326" y="5987248"/>
            <a:ext cx="1826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600" dirty="0"/>
              <a:t>Bird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2B5A71-FD88-4275-A058-3A866DE271BA}"/>
              </a:ext>
            </a:extLst>
          </p:cNvPr>
          <p:cNvSpPr txBox="1"/>
          <p:nvPr/>
        </p:nvSpPr>
        <p:spPr>
          <a:xfrm>
            <a:off x="6707459" y="6076645"/>
            <a:ext cx="1826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600" dirty="0"/>
              <a:t>Boat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BFF0A3-7CEE-4012-BF17-AFF8028F0C56}"/>
              </a:ext>
            </a:extLst>
          </p:cNvPr>
          <p:cNvSpPr txBox="1"/>
          <p:nvPr/>
        </p:nvSpPr>
        <p:spPr>
          <a:xfrm>
            <a:off x="2854411" y="655022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All images contain at least one instance of class</a:t>
            </a:r>
            <a:endParaRPr lang="en-IN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F8A27A-3A99-40A7-82E6-D1C18344A8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"/>
          <a:stretch/>
        </p:blipFill>
        <p:spPr>
          <a:xfrm>
            <a:off x="9326490" y="1362486"/>
            <a:ext cx="2720359" cy="41634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3B87C1-27B5-46E7-B24A-738307EB3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05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2DEF-1175-47C0-A4E4-C2DF87F7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Benchmarking </a:t>
            </a:r>
            <a:r>
              <a:rPr lang="en-US" sz="2800" dirty="0"/>
              <a:t>and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Competitions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2B69F-7668-49BA-95D0-6FF2CE5145A0}"/>
              </a:ext>
            </a:extLst>
          </p:cNvPr>
          <p:cNvSpPr txBox="1"/>
          <p:nvPr/>
        </p:nvSpPr>
        <p:spPr>
          <a:xfrm>
            <a:off x="3680370" y="621362"/>
            <a:ext cx="485925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Competition - 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COCO 2020</a:t>
            </a:r>
          </a:p>
          <a:p>
            <a:pPr algn="ctr"/>
            <a:endParaRPr lang="en-IN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39D80-302E-49BA-B5E2-F095FFBE6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6" y="2660483"/>
            <a:ext cx="2238064" cy="2986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CC42C-2230-43B2-9025-AE28164F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65" y="1615641"/>
            <a:ext cx="2142979" cy="77230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328E8-9957-44F7-917E-3A003FE92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63" y="1221635"/>
            <a:ext cx="5805360" cy="241298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6A512-BBBC-4059-91FB-C9692BADE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706" y="4271318"/>
            <a:ext cx="3296937" cy="1859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2069E5-5A66-4A82-9F7B-579A1C3AC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79" y="4271318"/>
            <a:ext cx="2726668" cy="2040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D14483-DFED-4905-BD4A-C59CD35E4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779" y="3859688"/>
            <a:ext cx="2661755" cy="359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E526B-2433-4629-8B88-B17598DD2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36" y="3859688"/>
            <a:ext cx="2589962" cy="3183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D4B996-2031-40A2-9D68-1F773F2C4910}"/>
              </a:ext>
            </a:extLst>
          </p:cNvPr>
          <p:cNvSpPr txBox="1"/>
          <p:nvPr/>
        </p:nvSpPr>
        <p:spPr>
          <a:xfrm>
            <a:off x="2148145" y="6585032"/>
            <a:ext cx="60980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Source: https://cocodataset.org/#explore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3CC6F-63D1-47B1-B3F5-DDBE1AB56D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55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0D0FA-AFBE-4E7A-A09D-ACE01B62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Benchmarking </a:t>
            </a:r>
            <a:r>
              <a:rPr lang="en-US" sz="2800" dirty="0"/>
              <a:t>and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Competitions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CB9B5-FD9E-4BBA-8364-016D390F5F1A}"/>
              </a:ext>
            </a:extLst>
          </p:cNvPr>
          <p:cNvSpPr txBox="1"/>
          <p:nvPr/>
        </p:nvSpPr>
        <p:spPr>
          <a:xfrm>
            <a:off x="3680370" y="621362"/>
            <a:ext cx="48592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Competition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 ImageNet 1000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C306C-B5AC-4620-805C-A960B3375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4"/>
          <a:stretch/>
        </p:blipFill>
        <p:spPr>
          <a:xfrm>
            <a:off x="5965489" y="2182784"/>
            <a:ext cx="1811269" cy="1246216"/>
          </a:xfrm>
          <a:prstGeom prst="rect">
            <a:avLst/>
          </a:prstGeom>
          <a:ln w="12700">
            <a:solidFill>
              <a:schemeClr val="tx1">
                <a:lumMod val="75000"/>
              </a:schemeClr>
            </a:solidFill>
            <a:prstDash val="solid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B4DF8-044A-4BD4-920C-FA91A731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493" y="2175043"/>
            <a:ext cx="1888673" cy="1246215"/>
          </a:xfrm>
          <a:prstGeom prst="rect">
            <a:avLst/>
          </a:prstGeom>
          <a:ln w="12700">
            <a:solidFill>
              <a:schemeClr val="tx1">
                <a:lumMod val="75000"/>
              </a:schemeClr>
            </a:solidFill>
            <a:prstDash val="solid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1AE6B-D6B9-4916-B38E-8B0C066FF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901" y="2175043"/>
            <a:ext cx="1671940" cy="1253956"/>
          </a:xfrm>
          <a:prstGeom prst="rect">
            <a:avLst/>
          </a:prstGeom>
          <a:ln w="12700">
            <a:solidFill>
              <a:schemeClr val="tx1">
                <a:lumMod val="75000"/>
              </a:schemeClr>
            </a:solidFill>
            <a:prstDash val="solid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A5469-656B-4F2B-A0A5-CA355E91A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489" y="3546123"/>
            <a:ext cx="1579055" cy="1655122"/>
          </a:xfrm>
          <a:prstGeom prst="rect">
            <a:avLst/>
          </a:prstGeom>
          <a:ln w="12700">
            <a:solidFill>
              <a:schemeClr val="tx1">
                <a:lumMod val="75000"/>
              </a:schemeClr>
            </a:solidFill>
            <a:prstDash val="solid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B7FF5-839E-4D56-8337-BC9F5A6BD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423" y="3553865"/>
            <a:ext cx="2064038" cy="1647380"/>
          </a:xfrm>
          <a:prstGeom prst="rect">
            <a:avLst/>
          </a:prstGeom>
          <a:ln w="12700">
            <a:solidFill>
              <a:schemeClr val="tx1">
                <a:lumMod val="75000"/>
              </a:schemeClr>
            </a:solidFill>
            <a:prstDash val="solid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73E9B-3051-4227-85FE-5AEEAB565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8340" y="3553865"/>
            <a:ext cx="1810501" cy="1647380"/>
          </a:xfrm>
          <a:prstGeom prst="rect">
            <a:avLst/>
          </a:prstGeom>
          <a:ln w="12700">
            <a:solidFill>
              <a:schemeClr val="tx1">
                <a:lumMod val="75000"/>
              </a:schemeClr>
            </a:solidFill>
            <a:prstDash val="solid"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68EBB2-068F-4794-BB51-6312DAFF3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4" y="1301833"/>
            <a:ext cx="5467546" cy="21271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BFFF87-0B82-4F2A-B2A7-BBBA4FCECA96}"/>
              </a:ext>
            </a:extLst>
          </p:cNvPr>
          <p:cNvSpPr txBox="1"/>
          <p:nvPr/>
        </p:nvSpPr>
        <p:spPr>
          <a:xfrm>
            <a:off x="289784" y="3429000"/>
            <a:ext cx="472053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Problems with ImageNet Dataset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images consist of only one object and centered to the frame.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More suitable for 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Classification and Localization</a:t>
            </a:r>
            <a:r>
              <a:rPr lang="en-US" sz="1600" dirty="0"/>
              <a:t> task.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1000 Class is not easy to train.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 used for OD benchmarking.</a:t>
            </a:r>
            <a:endParaRPr lang="en-I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FBEB2-5209-490D-A9E6-70D65AA73740}"/>
              </a:ext>
            </a:extLst>
          </p:cNvPr>
          <p:cNvSpPr txBox="1"/>
          <p:nvPr/>
        </p:nvSpPr>
        <p:spPr>
          <a:xfrm>
            <a:off x="7883692" y="5201245"/>
            <a:ext cx="1745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Bird </a:t>
            </a:r>
            <a:r>
              <a:rPr lang="en-US" dirty="0"/>
              <a:t>s</a:t>
            </a:r>
            <a:r>
              <a:rPr lang="en-US" sz="1800" dirty="0"/>
              <a:t>amples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74D28F-DF54-4706-B639-397B817D793D}"/>
              </a:ext>
            </a:extLst>
          </p:cNvPr>
          <p:cNvSpPr txBox="1"/>
          <p:nvPr/>
        </p:nvSpPr>
        <p:spPr>
          <a:xfrm>
            <a:off x="3062784" y="6627168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Source: http://image-net.org/download-bboxes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31C2FB-572C-4CE6-AD40-B28BF3A2D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32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A02DE-D99E-4D79-AF0C-7625B0C02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0"/>
          <a:stretch/>
        </p:blipFill>
        <p:spPr>
          <a:xfrm>
            <a:off x="0" y="2286556"/>
            <a:ext cx="12192000" cy="870823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1F4AD-DDF5-4D55-A8B7-3FBA7E52D23E}"/>
              </a:ext>
            </a:extLst>
          </p:cNvPr>
          <p:cNvSpPr/>
          <p:nvPr/>
        </p:nvSpPr>
        <p:spPr>
          <a:xfrm>
            <a:off x="0" y="2522183"/>
            <a:ext cx="12192000" cy="870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1F7147-11C8-4E3A-8842-6B8AA2FE5E74}"/>
              </a:ext>
            </a:extLst>
          </p:cNvPr>
          <p:cNvSpPr/>
          <p:nvPr/>
        </p:nvSpPr>
        <p:spPr>
          <a:xfrm>
            <a:off x="0" y="2885758"/>
            <a:ext cx="12192000" cy="543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4305ADF-6CA4-477D-AF81-01282E1AFB5A}"/>
              </a:ext>
            </a:extLst>
          </p:cNvPr>
          <p:cNvCxnSpPr>
            <a:cxnSpLocks/>
            <a:endCxn id="16" idx="2"/>
          </p:cNvCxnSpPr>
          <p:nvPr/>
        </p:nvCxnSpPr>
        <p:spPr>
          <a:xfrm rot="5400000" flipH="1" flipV="1">
            <a:off x="2110842" y="1471084"/>
            <a:ext cx="553913" cy="45073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5">
                <a:alpha val="77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94A661-F269-4CBF-B6BE-FD84552874C2}"/>
              </a:ext>
            </a:extLst>
          </p:cNvPr>
          <p:cNvSpPr txBox="1"/>
          <p:nvPr/>
        </p:nvSpPr>
        <p:spPr>
          <a:xfrm>
            <a:off x="2162432" y="1050161"/>
            <a:ext cx="901465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Dataset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335C7C1-D6DC-4A32-8026-C24A57ED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Benchmarking </a:t>
            </a:r>
            <a:r>
              <a:rPr lang="en-US" sz="2800" dirty="0"/>
              <a:t>and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Competitions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DE3B89-F90B-4760-AF9A-397EB24C6860}"/>
              </a:ext>
            </a:extLst>
          </p:cNvPr>
          <p:cNvSpPr txBox="1"/>
          <p:nvPr/>
        </p:nvSpPr>
        <p:spPr>
          <a:xfrm>
            <a:off x="2712309" y="6584147"/>
            <a:ext cx="62895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Source: https://arxiv.org/abs/1506.01497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9F5C5A7-687F-4617-8DB3-1E13E4169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6221"/>
            <a:ext cx="12192000" cy="2848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7FA8F2-55B4-4F2C-9220-912132591A54}"/>
              </a:ext>
            </a:extLst>
          </p:cNvPr>
          <p:cNvSpPr txBox="1"/>
          <p:nvPr/>
        </p:nvSpPr>
        <p:spPr>
          <a:xfrm>
            <a:off x="2712309" y="5201562"/>
            <a:ext cx="589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Combining Dataset does improve the overall performance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DC8F74-27F5-4696-9C01-0A91263630A4}"/>
              </a:ext>
            </a:extLst>
          </p:cNvPr>
          <p:cNvSpPr txBox="1"/>
          <p:nvPr/>
        </p:nvSpPr>
        <p:spPr>
          <a:xfrm>
            <a:off x="2712309" y="558207"/>
            <a:ext cx="628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Combining Dataset for Training 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D63776-6122-466E-AFF9-EAC81A86B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2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FE80-807D-4221-A7AF-4E8193E0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Benchmarking </a:t>
            </a:r>
            <a:r>
              <a:rPr lang="en-US" sz="2800" dirty="0"/>
              <a:t>and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Competitions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38800-ADCD-42B0-AB1E-270434AF7B98}"/>
              </a:ext>
            </a:extLst>
          </p:cNvPr>
          <p:cNvSpPr txBox="1"/>
          <p:nvPr/>
        </p:nvSpPr>
        <p:spPr>
          <a:xfrm>
            <a:off x="2712309" y="558207"/>
            <a:ext cx="628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Evaluation For COCO Dataset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A7960-6E47-4F20-989E-A70E84430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65" y="1999516"/>
            <a:ext cx="9787070" cy="342390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21B87D-CCCE-4BCC-8023-CDF2EAACC9A3}"/>
              </a:ext>
            </a:extLst>
          </p:cNvPr>
          <p:cNvSpPr txBox="1"/>
          <p:nvPr/>
        </p:nvSpPr>
        <p:spPr>
          <a:xfrm>
            <a:off x="2808074" y="6627168"/>
            <a:ext cx="60980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Source:  https://arxiv.org/abs/1804.02767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51EAAA-B157-4FBC-818C-7D6129233E33}"/>
              </a:ext>
            </a:extLst>
          </p:cNvPr>
          <p:cNvSpPr/>
          <p:nvPr/>
        </p:nvSpPr>
        <p:spPr>
          <a:xfrm>
            <a:off x="7183971" y="1904780"/>
            <a:ext cx="589263" cy="585460"/>
          </a:xfrm>
          <a:prstGeom prst="ellipse">
            <a:avLst/>
          </a:prstGeom>
          <a:noFill/>
          <a:ln w="158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326F29-4D11-46C3-AD83-9313598FB886}"/>
              </a:ext>
            </a:extLst>
          </p:cNvPr>
          <p:cNvSpPr/>
          <p:nvPr/>
        </p:nvSpPr>
        <p:spPr>
          <a:xfrm>
            <a:off x="6445461" y="1904780"/>
            <a:ext cx="589263" cy="585460"/>
          </a:xfrm>
          <a:prstGeom prst="ellipse">
            <a:avLst/>
          </a:prstGeom>
          <a:noFill/>
          <a:ln w="158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E941DE-87C6-4B18-A979-3AB3C191E8EC}"/>
              </a:ext>
            </a:extLst>
          </p:cNvPr>
          <p:cNvSpPr/>
          <p:nvPr/>
        </p:nvSpPr>
        <p:spPr>
          <a:xfrm>
            <a:off x="7922481" y="1904780"/>
            <a:ext cx="589263" cy="585460"/>
          </a:xfrm>
          <a:prstGeom prst="ellipse">
            <a:avLst/>
          </a:prstGeom>
          <a:noFill/>
          <a:ln w="158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5C22DE-0FDD-46D3-B99F-939841368E45}"/>
              </a:ext>
            </a:extLst>
          </p:cNvPr>
          <p:cNvSpPr/>
          <p:nvPr/>
        </p:nvSpPr>
        <p:spPr>
          <a:xfrm>
            <a:off x="8708262" y="1923497"/>
            <a:ext cx="589263" cy="585460"/>
          </a:xfrm>
          <a:prstGeom prst="ellipse">
            <a:avLst/>
          </a:prstGeom>
          <a:noFill/>
          <a:ln w="158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42B41E-12A6-43FC-AE40-2F2DEAA16775}"/>
              </a:ext>
            </a:extLst>
          </p:cNvPr>
          <p:cNvSpPr/>
          <p:nvPr/>
        </p:nvSpPr>
        <p:spPr>
          <a:xfrm>
            <a:off x="9443055" y="1904780"/>
            <a:ext cx="589263" cy="585460"/>
          </a:xfrm>
          <a:prstGeom prst="ellipse">
            <a:avLst/>
          </a:prstGeom>
          <a:noFill/>
          <a:ln w="158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44DBB3-B94F-479F-A776-ADCDEEDEF67C}"/>
              </a:ext>
            </a:extLst>
          </p:cNvPr>
          <p:cNvSpPr/>
          <p:nvPr/>
        </p:nvSpPr>
        <p:spPr>
          <a:xfrm>
            <a:off x="10177848" y="1927618"/>
            <a:ext cx="589263" cy="562622"/>
          </a:xfrm>
          <a:prstGeom prst="ellipse">
            <a:avLst/>
          </a:prstGeom>
          <a:noFill/>
          <a:ln w="158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0E52A2-66EB-43BD-B24B-60F86F443F4A}"/>
              </a:ext>
            </a:extLst>
          </p:cNvPr>
          <p:cNvSpPr txBox="1"/>
          <p:nvPr/>
        </p:nvSpPr>
        <p:spPr>
          <a:xfrm>
            <a:off x="6549277" y="1330515"/>
            <a:ext cx="1858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 @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Various IOU thresholds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EE3FF6-5E37-4EE4-844E-44A77DD0D336}"/>
              </a:ext>
            </a:extLst>
          </p:cNvPr>
          <p:cNvSpPr txBox="1"/>
          <p:nvPr/>
        </p:nvSpPr>
        <p:spPr>
          <a:xfrm>
            <a:off x="8917397" y="1330515"/>
            <a:ext cx="164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 @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Various Size Objects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83508-A476-46DC-8961-894501C9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08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9E53EA-D365-4548-9D15-9458E76F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1" y="1174477"/>
            <a:ext cx="8667949" cy="530210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F4F27A-F901-4E97-A965-82B9F5BA5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9866" r="23279" b="10361"/>
          <a:stretch/>
        </p:blipFill>
        <p:spPr>
          <a:xfrm>
            <a:off x="800000" y="1661325"/>
            <a:ext cx="6348994" cy="431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680BF-74B2-48DA-B014-DA872BBF5A41}"/>
              </a:ext>
            </a:extLst>
          </p:cNvPr>
          <p:cNvSpPr txBox="1"/>
          <p:nvPr/>
        </p:nvSpPr>
        <p:spPr>
          <a:xfrm>
            <a:off x="4292390" y="613972"/>
            <a:ext cx="34319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LabelMe</a:t>
            </a:r>
            <a:r>
              <a:rPr lang="en-US" sz="2500" dirty="0"/>
              <a:t>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Annotation tool</a:t>
            </a:r>
            <a:endParaRPr lang="en-IN" sz="2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17E86-3173-4D54-B0AE-77450CC69250}"/>
              </a:ext>
            </a:extLst>
          </p:cNvPr>
          <p:cNvSpPr txBox="1"/>
          <p:nvPr/>
        </p:nvSpPr>
        <p:spPr>
          <a:xfrm>
            <a:off x="3162201" y="6646532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Source: https://github.com/wkentaro/labelme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457704-B4DA-4E2B-B160-26DD7DA0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0" y="-140505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 create such datasets ?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93A969-CD54-485F-99DE-E4756AB95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949" y="2548923"/>
            <a:ext cx="2248100" cy="2561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AC7373-1150-4488-938D-11BB5B163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0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8A6D9-48B2-4072-9DF1-2981D4D58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1" y="821266"/>
            <a:ext cx="10908094" cy="965201"/>
          </a:xfrm>
          <a:prstGeom prst="rect">
            <a:avLst/>
          </a:prstGeom>
          <a:ln w="12700">
            <a:solidFill>
              <a:schemeClr val="tx1">
                <a:lumMod val="65000"/>
              </a:schemeClr>
            </a:solidFill>
            <a:prstDash val="sysDash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FD4F3-340B-4F2F-A5E0-8B2AD4416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0" y="2178779"/>
            <a:ext cx="6180667" cy="2721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D5D5F9-F7EA-469E-AE9E-90F96CCF7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06" y="2178779"/>
            <a:ext cx="6180668" cy="3659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129229-662A-40F2-9ECC-99F6F32AA4A4}"/>
              </a:ext>
            </a:extLst>
          </p:cNvPr>
          <p:cNvSpPr txBox="1"/>
          <p:nvPr/>
        </p:nvSpPr>
        <p:spPr>
          <a:xfrm>
            <a:off x="3853543" y="6627168"/>
            <a:ext cx="44849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/>
              <a:t>Image Credit: https://gluon-cv.mxnet.io/build/examples_datasets/detection_custom.html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08A29-3BC0-4FF8-B2E0-B4CA7BBAE934}"/>
              </a:ext>
            </a:extLst>
          </p:cNvPr>
          <p:cNvSpPr txBox="1"/>
          <p:nvPr/>
        </p:nvSpPr>
        <p:spPr>
          <a:xfrm>
            <a:off x="3735975" y="0"/>
            <a:ext cx="508230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Training Annotation Data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47589D-B72F-4FBC-9E10-FF0986271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0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4307A-79C1-4016-9F24-30EF3AEA8CFD}"/>
              </a:ext>
            </a:extLst>
          </p:cNvPr>
          <p:cNvSpPr txBox="1">
            <a:spLocks/>
          </p:cNvSpPr>
          <p:nvPr/>
        </p:nvSpPr>
        <p:spPr>
          <a:xfrm>
            <a:off x="800000" y="-140505"/>
            <a:ext cx="10515600" cy="772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 create such datasets ?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D67822-0C72-4617-954B-4B857AB2D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2" b="22314"/>
          <a:stretch/>
        </p:blipFill>
        <p:spPr>
          <a:xfrm>
            <a:off x="260217" y="1609467"/>
            <a:ext cx="5030208" cy="1526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B5484-547C-4A1E-8377-18905B681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757" y="1609467"/>
            <a:ext cx="6433026" cy="152606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C7C57B-141A-4EDD-A9AD-242CED59B9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1" b="23966"/>
          <a:stretch/>
        </p:blipFill>
        <p:spPr>
          <a:xfrm>
            <a:off x="381000" y="3722474"/>
            <a:ext cx="11430000" cy="165741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sysDash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56388A-1677-4998-8FB0-A0E7B2C14109}"/>
              </a:ext>
            </a:extLst>
          </p:cNvPr>
          <p:cNvSpPr txBox="1"/>
          <p:nvPr/>
        </p:nvSpPr>
        <p:spPr>
          <a:xfrm>
            <a:off x="5328625" y="622619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EB0AFF-4301-4072-876A-54009285A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193" y="5722918"/>
            <a:ext cx="505834" cy="5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DC697-EBFA-4E07-8D31-AA92E003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Precision and Recall</a:t>
            </a:r>
            <a:endParaRPr lang="en-IN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4B7AE-68E0-49C3-8DF4-EB76A267BE76}"/>
              </a:ext>
            </a:extLst>
          </p:cNvPr>
          <p:cNvSpPr txBox="1"/>
          <p:nvPr/>
        </p:nvSpPr>
        <p:spPr>
          <a:xfrm>
            <a:off x="9291458" y="1240656"/>
            <a:ext cx="1857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Cancer Detection 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1597E-26D1-4F67-8EFB-34B4C96DFD7F}"/>
              </a:ext>
            </a:extLst>
          </p:cNvPr>
          <p:cNvSpPr txBox="1"/>
          <p:nvPr/>
        </p:nvSpPr>
        <p:spPr>
          <a:xfrm>
            <a:off x="9291458" y="1886987"/>
            <a:ext cx="20051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dirty="0"/>
              <a:t> 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Cancer Negative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/>
              <a:t> :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Cancer Positive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F0F3084-47D7-44B0-90DD-36805709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40450"/>
              </p:ext>
            </p:extLst>
          </p:nvPr>
        </p:nvGraphicFramePr>
        <p:xfrm>
          <a:off x="1085368" y="1852861"/>
          <a:ext cx="2540002" cy="1478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0001">
                  <a:extLst>
                    <a:ext uri="{9D8B030D-6E8A-4147-A177-3AD203B41FA5}">
                      <a16:colId xmlns:a16="http://schemas.microsoft.com/office/drawing/2014/main" val="179229423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1531530477"/>
                    </a:ext>
                  </a:extLst>
                </a:gridCol>
              </a:tblGrid>
              <a:tr h="739165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TN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FN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78403"/>
                  </a:ext>
                </a:extLst>
              </a:tr>
              <a:tr h="739165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TP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7813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53EC7B-E8F6-41ED-8AC8-FFA86C99604E}"/>
              </a:ext>
            </a:extLst>
          </p:cNvPr>
          <p:cNvSpPr txBox="1"/>
          <p:nvPr/>
        </p:nvSpPr>
        <p:spPr>
          <a:xfrm>
            <a:off x="1939444" y="1240656"/>
            <a:ext cx="831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Actual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9537C-0F6D-488B-92AA-E822ABD2224C}"/>
              </a:ext>
            </a:extLst>
          </p:cNvPr>
          <p:cNvSpPr txBox="1"/>
          <p:nvPr/>
        </p:nvSpPr>
        <p:spPr>
          <a:xfrm rot="16200000">
            <a:off x="-13417" y="2448551"/>
            <a:ext cx="108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Predicted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872C72-3FB1-4889-9AA3-40D73E0D27C8}"/>
              </a:ext>
            </a:extLst>
          </p:cNvPr>
          <p:cNvCxnSpPr>
            <a:cxnSpLocks/>
          </p:cNvCxnSpPr>
          <p:nvPr/>
        </p:nvCxnSpPr>
        <p:spPr>
          <a:xfrm>
            <a:off x="1764818" y="1240656"/>
            <a:ext cx="1181100" cy="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857313-0142-47FD-A074-2076CFF9246C}"/>
              </a:ext>
            </a:extLst>
          </p:cNvPr>
          <p:cNvCxnSpPr>
            <a:cxnSpLocks/>
          </p:cNvCxnSpPr>
          <p:nvPr/>
        </p:nvCxnSpPr>
        <p:spPr>
          <a:xfrm>
            <a:off x="264544" y="2090291"/>
            <a:ext cx="0" cy="114309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BFB185-3705-43C3-9C0B-365A56D0B0BE}"/>
              </a:ext>
            </a:extLst>
          </p:cNvPr>
          <p:cNvSpPr txBox="1"/>
          <p:nvPr/>
        </p:nvSpPr>
        <p:spPr>
          <a:xfrm>
            <a:off x="1478163" y="1444724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DADBA-4DD5-4CCC-934E-C81D56A5D8C9}"/>
              </a:ext>
            </a:extLst>
          </p:cNvPr>
          <p:cNvSpPr txBox="1"/>
          <p:nvPr/>
        </p:nvSpPr>
        <p:spPr>
          <a:xfrm>
            <a:off x="2791932" y="1444724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D63DFC-D385-459B-AE18-D565B2A7F24E}"/>
              </a:ext>
            </a:extLst>
          </p:cNvPr>
          <p:cNvSpPr txBox="1"/>
          <p:nvPr/>
        </p:nvSpPr>
        <p:spPr>
          <a:xfrm>
            <a:off x="732619" y="2052973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17BCC8-AF7B-4F11-9D8E-16F221CF9BD0}"/>
              </a:ext>
            </a:extLst>
          </p:cNvPr>
          <p:cNvSpPr txBox="1"/>
          <p:nvPr/>
        </p:nvSpPr>
        <p:spPr>
          <a:xfrm>
            <a:off x="732619" y="2776396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3EBBCF-479F-4C58-B8F5-69A8D4716EC9}"/>
              </a:ext>
            </a:extLst>
          </p:cNvPr>
          <p:cNvSpPr/>
          <p:nvPr/>
        </p:nvSpPr>
        <p:spPr>
          <a:xfrm>
            <a:off x="10958332" y="2976117"/>
            <a:ext cx="688225" cy="4000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F1A649-4744-45D2-A8AC-FB6D06922B3E}"/>
              </a:ext>
            </a:extLst>
          </p:cNvPr>
          <p:cNvSpPr txBox="1"/>
          <p:nvPr/>
        </p:nvSpPr>
        <p:spPr>
          <a:xfrm>
            <a:off x="9902987" y="3006835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70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B1DD7F-FE2A-4516-991F-3C012D7EFA87}"/>
              </a:ext>
            </a:extLst>
          </p:cNvPr>
          <p:cNvSpPr txBox="1"/>
          <p:nvPr/>
        </p:nvSpPr>
        <p:spPr>
          <a:xfrm>
            <a:off x="11040506" y="2991476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30</a:t>
            </a:r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D84D9D-04A1-4135-A454-471C20D86233}"/>
              </a:ext>
            </a:extLst>
          </p:cNvPr>
          <p:cNvSpPr/>
          <p:nvPr/>
        </p:nvSpPr>
        <p:spPr>
          <a:xfrm>
            <a:off x="9377183" y="2976117"/>
            <a:ext cx="1575485" cy="40005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7" name="Table 6">
            <a:extLst>
              <a:ext uri="{FF2B5EF4-FFF2-40B4-BE49-F238E27FC236}">
                <a16:creationId xmlns:a16="http://schemas.microsoft.com/office/drawing/2014/main" id="{A6354047-3227-4AAF-8393-379ABD469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495981"/>
              </p:ext>
            </p:extLst>
          </p:nvPr>
        </p:nvGraphicFramePr>
        <p:xfrm>
          <a:off x="6072004" y="1806991"/>
          <a:ext cx="2540002" cy="1478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0001">
                  <a:extLst>
                    <a:ext uri="{9D8B030D-6E8A-4147-A177-3AD203B41FA5}">
                      <a16:colId xmlns:a16="http://schemas.microsoft.com/office/drawing/2014/main" val="179229423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1531530477"/>
                    </a:ext>
                  </a:extLst>
                </a:gridCol>
              </a:tblGrid>
              <a:tr h="739165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78403"/>
                  </a:ext>
                </a:extLst>
              </a:tr>
              <a:tr h="739165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7813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AD12AE87-D24C-4942-87EE-ABF97CBC1471}"/>
              </a:ext>
            </a:extLst>
          </p:cNvPr>
          <p:cNvSpPr txBox="1"/>
          <p:nvPr/>
        </p:nvSpPr>
        <p:spPr>
          <a:xfrm>
            <a:off x="6926080" y="1194786"/>
            <a:ext cx="831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Actual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A5786D-B03A-4B2E-9DFC-8E3678D6004D}"/>
              </a:ext>
            </a:extLst>
          </p:cNvPr>
          <p:cNvSpPr txBox="1"/>
          <p:nvPr/>
        </p:nvSpPr>
        <p:spPr>
          <a:xfrm rot="16200000">
            <a:off x="4973219" y="2402681"/>
            <a:ext cx="108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Predicted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582343-CA66-4B2C-A9AD-A4FFEBBEEDE3}"/>
              </a:ext>
            </a:extLst>
          </p:cNvPr>
          <p:cNvCxnSpPr>
            <a:cxnSpLocks/>
          </p:cNvCxnSpPr>
          <p:nvPr/>
        </p:nvCxnSpPr>
        <p:spPr>
          <a:xfrm>
            <a:off x="6751454" y="1194786"/>
            <a:ext cx="1181100" cy="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4D3F7C-0861-43FF-B5A3-D33D79E1E164}"/>
              </a:ext>
            </a:extLst>
          </p:cNvPr>
          <p:cNvCxnSpPr>
            <a:cxnSpLocks/>
          </p:cNvCxnSpPr>
          <p:nvPr/>
        </p:nvCxnSpPr>
        <p:spPr>
          <a:xfrm>
            <a:off x="5251180" y="2044421"/>
            <a:ext cx="0" cy="114309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5FB26C-DE19-4D6E-92C5-D09AE1564847}"/>
              </a:ext>
            </a:extLst>
          </p:cNvPr>
          <p:cNvSpPr txBox="1"/>
          <p:nvPr/>
        </p:nvSpPr>
        <p:spPr>
          <a:xfrm>
            <a:off x="6464799" y="1398854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2077AB-7963-4755-B852-5041A2B21B46}"/>
              </a:ext>
            </a:extLst>
          </p:cNvPr>
          <p:cNvSpPr txBox="1"/>
          <p:nvPr/>
        </p:nvSpPr>
        <p:spPr>
          <a:xfrm>
            <a:off x="7778568" y="1398854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89AAD2-DF6F-425E-9D41-41DF379C43C7}"/>
              </a:ext>
            </a:extLst>
          </p:cNvPr>
          <p:cNvSpPr txBox="1"/>
          <p:nvPr/>
        </p:nvSpPr>
        <p:spPr>
          <a:xfrm>
            <a:off x="5719255" y="2007103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4F15DB-D916-495B-A07F-361BC747832B}"/>
              </a:ext>
            </a:extLst>
          </p:cNvPr>
          <p:cNvSpPr txBox="1"/>
          <p:nvPr/>
        </p:nvSpPr>
        <p:spPr>
          <a:xfrm>
            <a:off x="5719255" y="2730526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D5C500-5D9A-40A1-902D-3EF553569166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6781884" y="3285321"/>
            <a:ext cx="0" cy="57169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37F85FF-830E-41CF-956B-2DD259481FA3}"/>
              </a:ext>
            </a:extLst>
          </p:cNvPr>
          <p:cNvSpPr txBox="1"/>
          <p:nvPr/>
        </p:nvSpPr>
        <p:spPr>
          <a:xfrm>
            <a:off x="6519946" y="3857019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30</a:t>
            </a:r>
            <a:endParaRPr lang="en-IN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61F5C64-568F-4467-8E03-BC8A9BB040D5}"/>
              </a:ext>
            </a:extLst>
          </p:cNvPr>
          <p:cNvCxnSpPr>
            <a:cxnSpLocks/>
            <a:endCxn id="73" idx="0"/>
          </p:cNvCxnSpPr>
          <p:nvPr/>
        </p:nvCxnSpPr>
        <p:spPr>
          <a:xfrm flipH="1">
            <a:off x="7931626" y="3285321"/>
            <a:ext cx="928" cy="612204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09335A1-D9AC-4D1D-A1E0-CCE51B047F0A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636362" y="3376167"/>
            <a:ext cx="1" cy="596085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BEA6CE-62E1-4C5D-97FD-6EFF3C943573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3177746" y="3345999"/>
            <a:ext cx="0" cy="626253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6AF894D-04F1-443D-B9F8-0EF86B10BEDC}"/>
              </a:ext>
            </a:extLst>
          </p:cNvPr>
          <p:cNvSpPr txBox="1"/>
          <p:nvPr/>
        </p:nvSpPr>
        <p:spPr>
          <a:xfrm>
            <a:off x="2525096" y="3972252"/>
            <a:ext cx="1305299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 = TP + FN</a:t>
            </a:r>
            <a:endParaRPr lang="en-I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969A21-2B09-4055-B5E3-1A18029A787B}"/>
              </a:ext>
            </a:extLst>
          </p:cNvPr>
          <p:cNvSpPr txBox="1"/>
          <p:nvPr/>
        </p:nvSpPr>
        <p:spPr>
          <a:xfrm>
            <a:off x="983713" y="3972252"/>
            <a:ext cx="1305299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N = TN + FP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D7FD70-169D-47A8-BF1E-116E9C4B25F4}"/>
              </a:ext>
            </a:extLst>
          </p:cNvPr>
          <p:cNvSpPr txBox="1"/>
          <p:nvPr/>
        </p:nvSpPr>
        <p:spPr>
          <a:xfrm>
            <a:off x="7669688" y="3897525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70</a:t>
            </a:r>
            <a:endParaRPr lang="en-IN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9C96993-2B99-445A-B58E-17B47212C04D}"/>
              </a:ext>
            </a:extLst>
          </p:cNvPr>
          <p:cNvSpPr txBox="1"/>
          <p:nvPr/>
        </p:nvSpPr>
        <p:spPr>
          <a:xfrm>
            <a:off x="541084" y="5429687"/>
            <a:ext cx="1305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Precision = </a:t>
            </a:r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9EC460-37D6-46E2-AF1B-D37A27AC3001}"/>
              </a:ext>
            </a:extLst>
          </p:cNvPr>
          <p:cNvSpPr txBox="1"/>
          <p:nvPr/>
        </p:nvSpPr>
        <p:spPr>
          <a:xfrm>
            <a:off x="6378308" y="5467504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Recall = </a:t>
            </a:r>
            <a:endParaRPr lang="en-IN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1318DA-5444-4B37-B0F8-D8C79FA67AF9}"/>
              </a:ext>
            </a:extLst>
          </p:cNvPr>
          <p:cNvSpPr txBox="1"/>
          <p:nvPr/>
        </p:nvSpPr>
        <p:spPr>
          <a:xfrm>
            <a:off x="7409432" y="5624693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 + FN</a:t>
            </a:r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533DF5-1FFA-474F-90D9-0DCD312A1409}"/>
              </a:ext>
            </a:extLst>
          </p:cNvPr>
          <p:cNvSpPr txBox="1"/>
          <p:nvPr/>
        </p:nvSpPr>
        <p:spPr>
          <a:xfrm>
            <a:off x="1907653" y="5264140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</a:t>
            </a:r>
            <a:endParaRPr lang="en-IN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F099B0-389C-425B-BE68-7E54B6C757E2}"/>
              </a:ext>
            </a:extLst>
          </p:cNvPr>
          <p:cNvSpPr txBox="1"/>
          <p:nvPr/>
        </p:nvSpPr>
        <p:spPr>
          <a:xfrm>
            <a:off x="1907653" y="5639194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 + FP</a:t>
            </a:r>
            <a:endParaRPr lang="en-IN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75F4715-2272-4650-93FA-9194F74F1539}"/>
              </a:ext>
            </a:extLst>
          </p:cNvPr>
          <p:cNvSpPr txBox="1"/>
          <p:nvPr/>
        </p:nvSpPr>
        <p:spPr>
          <a:xfrm>
            <a:off x="7353249" y="5255361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</a:t>
            </a:r>
            <a:endParaRPr lang="en-IN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07BA4E1-D5D8-4174-8C9B-DEFB849EC523}"/>
              </a:ext>
            </a:extLst>
          </p:cNvPr>
          <p:cNvCxnSpPr/>
          <p:nvPr/>
        </p:nvCxnSpPr>
        <p:spPr>
          <a:xfrm>
            <a:off x="1907653" y="5641830"/>
            <a:ext cx="104414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87B5D11-98F6-44D3-A988-693C4F85D0CC}"/>
              </a:ext>
            </a:extLst>
          </p:cNvPr>
          <p:cNvCxnSpPr/>
          <p:nvPr/>
        </p:nvCxnSpPr>
        <p:spPr>
          <a:xfrm>
            <a:off x="7354621" y="5618831"/>
            <a:ext cx="104414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5AC976B-342B-4DFC-96A8-F56E2C8876EE}"/>
              </a:ext>
            </a:extLst>
          </p:cNvPr>
          <p:cNvSpPr txBox="1"/>
          <p:nvPr/>
        </p:nvSpPr>
        <p:spPr>
          <a:xfrm>
            <a:off x="8722347" y="5617344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08AA3DC-ACDD-4A42-B2F1-0AE65501AA36}"/>
              </a:ext>
            </a:extLst>
          </p:cNvPr>
          <p:cNvSpPr txBox="1"/>
          <p:nvPr/>
        </p:nvSpPr>
        <p:spPr>
          <a:xfrm>
            <a:off x="8728530" y="5248012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</a:t>
            </a:r>
            <a:endParaRPr lang="en-IN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3BCC4C6-2261-40CD-8A07-322156FF158E}"/>
              </a:ext>
            </a:extLst>
          </p:cNvPr>
          <p:cNvCxnSpPr>
            <a:cxnSpLocks/>
          </p:cNvCxnSpPr>
          <p:nvPr/>
        </p:nvCxnSpPr>
        <p:spPr>
          <a:xfrm>
            <a:off x="8894919" y="5611482"/>
            <a:ext cx="61912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9DD620A-E6F4-4740-A2A6-C460D32D46E7}"/>
              </a:ext>
            </a:extLst>
          </p:cNvPr>
          <p:cNvSpPr txBox="1"/>
          <p:nvPr/>
        </p:nvSpPr>
        <p:spPr>
          <a:xfrm>
            <a:off x="8448628" y="5440027"/>
            <a:ext cx="20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= </a:t>
            </a:r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78E1CD2-ED73-49C1-8DC5-D4A97C562959}"/>
              </a:ext>
            </a:extLst>
          </p:cNvPr>
          <p:cNvSpPr txBox="1"/>
          <p:nvPr/>
        </p:nvSpPr>
        <p:spPr>
          <a:xfrm>
            <a:off x="9989064" y="5617344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40 + 30</a:t>
            </a:r>
            <a:endParaRPr lang="en-IN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240D52D-1DFD-46C4-9D56-E082BCCCD087}"/>
              </a:ext>
            </a:extLst>
          </p:cNvPr>
          <p:cNvSpPr txBox="1"/>
          <p:nvPr/>
        </p:nvSpPr>
        <p:spPr>
          <a:xfrm>
            <a:off x="9932881" y="5248012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40</a:t>
            </a:r>
            <a:endParaRPr lang="en-IN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429004B-821A-4256-A3B5-87CEEC84F9A2}"/>
              </a:ext>
            </a:extLst>
          </p:cNvPr>
          <p:cNvCxnSpPr/>
          <p:nvPr/>
        </p:nvCxnSpPr>
        <p:spPr>
          <a:xfrm>
            <a:off x="9934253" y="5611482"/>
            <a:ext cx="104414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72C1A35-02C0-42DE-B37F-89CDF1604407}"/>
              </a:ext>
            </a:extLst>
          </p:cNvPr>
          <p:cNvSpPr txBox="1"/>
          <p:nvPr/>
        </p:nvSpPr>
        <p:spPr>
          <a:xfrm>
            <a:off x="9648825" y="5421703"/>
            <a:ext cx="20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= </a:t>
            </a:r>
            <a:endParaRPr lang="en-IN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C80B22F-60FD-4C45-8C74-4F3AEE0C3DEA}"/>
              </a:ext>
            </a:extLst>
          </p:cNvPr>
          <p:cNvSpPr txBox="1"/>
          <p:nvPr/>
        </p:nvSpPr>
        <p:spPr>
          <a:xfrm>
            <a:off x="2979180" y="5457164"/>
            <a:ext cx="20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= 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DE9DBDA-50DB-4AFF-AF63-C839ED395F81}"/>
              </a:ext>
            </a:extLst>
          </p:cNvPr>
          <p:cNvSpPr txBox="1"/>
          <p:nvPr/>
        </p:nvSpPr>
        <p:spPr>
          <a:xfrm>
            <a:off x="3286972" y="5266776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40</a:t>
            </a:r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D1EAC9-AEF5-4D0A-93D0-66FD75440774}"/>
              </a:ext>
            </a:extLst>
          </p:cNvPr>
          <p:cNvSpPr txBox="1"/>
          <p:nvPr/>
        </p:nvSpPr>
        <p:spPr>
          <a:xfrm>
            <a:off x="3286972" y="5641830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40 + 10</a:t>
            </a:r>
            <a:endParaRPr lang="en-IN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7EC2F58-FEE6-44E1-BF53-D6105901D06F}"/>
              </a:ext>
            </a:extLst>
          </p:cNvPr>
          <p:cNvCxnSpPr/>
          <p:nvPr/>
        </p:nvCxnSpPr>
        <p:spPr>
          <a:xfrm>
            <a:off x="3286972" y="5644466"/>
            <a:ext cx="104414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945D0A2-8F12-4A69-B796-3BCAE48CBF42}"/>
              </a:ext>
            </a:extLst>
          </p:cNvPr>
          <p:cNvSpPr txBox="1"/>
          <p:nvPr/>
        </p:nvSpPr>
        <p:spPr>
          <a:xfrm>
            <a:off x="4495703" y="5659787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50</a:t>
            </a:r>
            <a:endParaRPr lang="en-IN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7ECA6BA-241B-464C-BED3-6E7E3E339003}"/>
              </a:ext>
            </a:extLst>
          </p:cNvPr>
          <p:cNvSpPr txBox="1"/>
          <p:nvPr/>
        </p:nvSpPr>
        <p:spPr>
          <a:xfrm>
            <a:off x="4495955" y="5290455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40</a:t>
            </a:r>
            <a:endParaRPr lang="en-IN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F5354FD-5656-45FD-86B4-4B1251201A31}"/>
              </a:ext>
            </a:extLst>
          </p:cNvPr>
          <p:cNvCxnSpPr>
            <a:cxnSpLocks/>
          </p:cNvCxnSpPr>
          <p:nvPr/>
        </p:nvCxnSpPr>
        <p:spPr>
          <a:xfrm>
            <a:off x="4681239" y="5653925"/>
            <a:ext cx="61912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6F74AC0A-A21C-4A8A-8E26-20D3BB5B686D}"/>
              </a:ext>
            </a:extLst>
          </p:cNvPr>
          <p:cNvSpPr txBox="1"/>
          <p:nvPr/>
        </p:nvSpPr>
        <p:spPr>
          <a:xfrm>
            <a:off x="4332489" y="5475121"/>
            <a:ext cx="20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= </a:t>
            </a:r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6677A9C-4391-48F9-8D6D-861EE689C14D}"/>
              </a:ext>
            </a:extLst>
          </p:cNvPr>
          <p:cNvSpPr txBox="1"/>
          <p:nvPr/>
        </p:nvSpPr>
        <p:spPr>
          <a:xfrm>
            <a:off x="11070400" y="5606369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70</a:t>
            </a:r>
            <a:endParaRPr lang="en-IN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551AEDD-3DB5-4005-99C7-4D525B5D75C2}"/>
              </a:ext>
            </a:extLst>
          </p:cNvPr>
          <p:cNvSpPr txBox="1"/>
          <p:nvPr/>
        </p:nvSpPr>
        <p:spPr>
          <a:xfrm>
            <a:off x="11070400" y="5237037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40</a:t>
            </a:r>
            <a:endParaRPr lang="en-IN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FA94499-74CD-4F49-A7A8-F91D1971EF53}"/>
              </a:ext>
            </a:extLst>
          </p:cNvPr>
          <p:cNvCxnSpPr>
            <a:cxnSpLocks/>
          </p:cNvCxnSpPr>
          <p:nvPr/>
        </p:nvCxnSpPr>
        <p:spPr>
          <a:xfrm>
            <a:off x="11302623" y="5600507"/>
            <a:ext cx="61912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D5A6C6D-55A7-43FE-8C3D-16E9528A6595}"/>
              </a:ext>
            </a:extLst>
          </p:cNvPr>
          <p:cNvSpPr txBox="1"/>
          <p:nvPr/>
        </p:nvSpPr>
        <p:spPr>
          <a:xfrm>
            <a:off x="10975654" y="5421703"/>
            <a:ext cx="20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= </a:t>
            </a:r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27980F7-4786-4D0E-A6A1-A6556AF38FF2}"/>
              </a:ext>
            </a:extLst>
          </p:cNvPr>
          <p:cNvSpPr/>
          <p:nvPr/>
        </p:nvSpPr>
        <p:spPr>
          <a:xfrm>
            <a:off x="257691" y="4809932"/>
            <a:ext cx="5781380" cy="158115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001CB5E-BB81-4545-AC6F-8B69AE189AF4}"/>
              </a:ext>
            </a:extLst>
          </p:cNvPr>
          <p:cNvSpPr/>
          <p:nvPr/>
        </p:nvSpPr>
        <p:spPr>
          <a:xfrm>
            <a:off x="6276980" y="4809932"/>
            <a:ext cx="5781382" cy="158115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BE285-CA4D-429B-B442-D63BC874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1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  <p:bldP spid="80" grpId="0"/>
      <p:bldP spid="82" grpId="0"/>
      <p:bldP spid="84" grpId="0"/>
      <p:bldP spid="86" grpId="0"/>
      <p:bldP spid="90" grpId="0"/>
      <p:bldP spid="91" grpId="0"/>
      <p:bldP spid="94" grpId="0"/>
      <p:bldP spid="97" grpId="0"/>
      <p:bldP spid="98" grpId="0"/>
      <p:bldP spid="101" grpId="0"/>
      <p:bldP spid="103" grpId="0"/>
      <p:bldP spid="104" grpId="0"/>
      <p:bldP spid="105" grpId="0"/>
      <p:bldP spid="113" grpId="0"/>
      <p:bldP spid="114" grpId="0"/>
      <p:bldP spid="116" grpId="0"/>
      <p:bldP spid="117" grpId="0"/>
      <p:bldP spid="118" grpId="0"/>
      <p:bldP spid="120" grpId="0"/>
      <p:bldP spid="121" grpId="0" animBg="1"/>
      <p:bldP spid="1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FA213F9-56B7-4E7D-A81D-2883A7BFE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/>
          <a:stretch/>
        </p:blipFill>
        <p:spPr>
          <a:xfrm>
            <a:off x="583517" y="1020940"/>
            <a:ext cx="4246067" cy="3623771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C6CB5B30-C4B1-43ED-9533-3C77831F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85155"/>
              </p:ext>
            </p:extLst>
          </p:nvPr>
        </p:nvGraphicFramePr>
        <p:xfrm>
          <a:off x="7907355" y="4644714"/>
          <a:ext cx="2372208" cy="1923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0736">
                  <a:extLst>
                    <a:ext uri="{9D8B030D-6E8A-4147-A177-3AD203B41FA5}">
                      <a16:colId xmlns:a16="http://schemas.microsoft.com/office/drawing/2014/main" val="1662046664"/>
                    </a:ext>
                  </a:extLst>
                </a:gridCol>
                <a:gridCol w="790736">
                  <a:extLst>
                    <a:ext uri="{9D8B030D-6E8A-4147-A177-3AD203B41FA5}">
                      <a16:colId xmlns:a16="http://schemas.microsoft.com/office/drawing/2014/main" val="4210573720"/>
                    </a:ext>
                  </a:extLst>
                </a:gridCol>
                <a:gridCol w="790736">
                  <a:extLst>
                    <a:ext uri="{9D8B030D-6E8A-4147-A177-3AD203B41FA5}">
                      <a16:colId xmlns:a16="http://schemas.microsoft.com/office/drawing/2014/main" val="1792294232"/>
                    </a:ext>
                  </a:extLst>
                </a:gridCol>
              </a:tblGrid>
              <a:tr h="641088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TP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FP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17602"/>
                  </a:ext>
                </a:extLst>
              </a:tr>
              <a:tr h="641088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FN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78403"/>
                  </a:ext>
                </a:extLst>
              </a:tr>
              <a:tr h="641088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r>
                        <a:rPr lang="en-US" dirty="0"/>
                        <a:t>FN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7813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E114BD-9DD9-48A9-86C7-973363596E23}"/>
              </a:ext>
            </a:extLst>
          </p:cNvPr>
          <p:cNvSpPr txBox="1"/>
          <p:nvPr/>
        </p:nvSpPr>
        <p:spPr>
          <a:xfrm>
            <a:off x="8656405" y="3933919"/>
            <a:ext cx="831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Actual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9B4C2-5297-4C92-8E71-FD98C44536AA}"/>
              </a:ext>
            </a:extLst>
          </p:cNvPr>
          <p:cNvSpPr txBox="1"/>
          <p:nvPr/>
        </p:nvSpPr>
        <p:spPr>
          <a:xfrm rot="16200000">
            <a:off x="6808570" y="5240403"/>
            <a:ext cx="108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Predicted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9C29C8-97AA-407A-B11F-FD574D6C9735}"/>
              </a:ext>
            </a:extLst>
          </p:cNvPr>
          <p:cNvCxnSpPr>
            <a:cxnSpLocks/>
          </p:cNvCxnSpPr>
          <p:nvPr/>
        </p:nvCxnSpPr>
        <p:spPr>
          <a:xfrm>
            <a:off x="8481778" y="3933919"/>
            <a:ext cx="1181100" cy="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389C24-2937-4F6D-8488-26B0ADF4FD8D}"/>
              </a:ext>
            </a:extLst>
          </p:cNvPr>
          <p:cNvCxnSpPr>
            <a:cxnSpLocks/>
          </p:cNvCxnSpPr>
          <p:nvPr/>
        </p:nvCxnSpPr>
        <p:spPr>
          <a:xfrm>
            <a:off x="7166829" y="4882143"/>
            <a:ext cx="0" cy="114309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0A5505-FC06-48B8-882A-BEBA9EFFB5BF}"/>
              </a:ext>
            </a:extLst>
          </p:cNvPr>
          <p:cNvSpPr txBox="1"/>
          <p:nvPr/>
        </p:nvSpPr>
        <p:spPr>
          <a:xfrm>
            <a:off x="8132530" y="4236576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EB8B97-D57E-42D0-87FE-5632A089982F}"/>
              </a:ext>
            </a:extLst>
          </p:cNvPr>
          <p:cNvSpPr txBox="1"/>
          <p:nvPr/>
        </p:nvSpPr>
        <p:spPr>
          <a:xfrm>
            <a:off x="9698304" y="4236576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D9E9B-D51C-49B4-9286-408D48DF2D10}"/>
              </a:ext>
            </a:extLst>
          </p:cNvPr>
          <p:cNvSpPr txBox="1"/>
          <p:nvPr/>
        </p:nvSpPr>
        <p:spPr>
          <a:xfrm>
            <a:off x="7554606" y="4844825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262453-D03F-4684-B860-497565F29BA8}"/>
              </a:ext>
            </a:extLst>
          </p:cNvPr>
          <p:cNvSpPr txBox="1"/>
          <p:nvPr/>
        </p:nvSpPr>
        <p:spPr>
          <a:xfrm>
            <a:off x="7554606" y="5398240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BB643E-EDAF-4C1C-8443-6F9A07F216FC}"/>
              </a:ext>
            </a:extLst>
          </p:cNvPr>
          <p:cNvSpPr txBox="1"/>
          <p:nvPr/>
        </p:nvSpPr>
        <p:spPr>
          <a:xfrm>
            <a:off x="8915417" y="4236576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AB15A-365A-4710-845C-2B841AED5D8D}"/>
              </a:ext>
            </a:extLst>
          </p:cNvPr>
          <p:cNvSpPr txBox="1"/>
          <p:nvPr/>
        </p:nvSpPr>
        <p:spPr>
          <a:xfrm>
            <a:off x="7577876" y="5967994"/>
            <a:ext cx="52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graphicFrame>
        <p:nvGraphicFramePr>
          <p:cNvPr id="32" name="Table 6">
            <a:extLst>
              <a:ext uri="{FF2B5EF4-FFF2-40B4-BE49-F238E27FC236}">
                <a16:creationId xmlns:a16="http://schemas.microsoft.com/office/drawing/2014/main" id="{A1243EED-0341-41DF-83CB-8DD9F719F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77632"/>
              </p:ext>
            </p:extLst>
          </p:nvPr>
        </p:nvGraphicFramePr>
        <p:xfrm>
          <a:off x="7225941" y="2351578"/>
          <a:ext cx="1066270" cy="949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35">
                  <a:extLst>
                    <a:ext uri="{9D8B030D-6E8A-4147-A177-3AD203B41FA5}">
                      <a16:colId xmlns:a16="http://schemas.microsoft.com/office/drawing/2014/main" val="1792294232"/>
                    </a:ext>
                  </a:extLst>
                </a:gridCol>
                <a:gridCol w="533135">
                  <a:extLst>
                    <a:ext uri="{9D8B030D-6E8A-4147-A177-3AD203B41FA5}">
                      <a16:colId xmlns:a16="http://schemas.microsoft.com/office/drawing/2014/main" val="1531530477"/>
                    </a:ext>
                  </a:extLst>
                </a:gridCol>
              </a:tblGrid>
              <a:tr h="474954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/>
                        <a:t>TN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/>
                        <a:t>FN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78403"/>
                  </a:ext>
                </a:extLst>
              </a:tr>
              <a:tr h="474954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/>
                        <a:t>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/>
                        <a:t>TP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781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BC93D23-03AF-4DAF-A251-BA181B9301A4}"/>
              </a:ext>
            </a:extLst>
          </p:cNvPr>
          <p:cNvSpPr txBox="1"/>
          <p:nvPr/>
        </p:nvSpPr>
        <p:spPr>
          <a:xfrm>
            <a:off x="7375684" y="1690812"/>
            <a:ext cx="831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Actual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6BB28B-14F0-4170-A848-8E60E7E6F6A9}"/>
              </a:ext>
            </a:extLst>
          </p:cNvPr>
          <p:cNvSpPr txBox="1"/>
          <p:nvPr/>
        </p:nvSpPr>
        <p:spPr>
          <a:xfrm rot="16200000">
            <a:off x="5767383" y="2732186"/>
            <a:ext cx="1085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Predicted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918D78-9517-4EB6-9AC4-D4FB02BD01CB}"/>
              </a:ext>
            </a:extLst>
          </p:cNvPr>
          <p:cNvCxnSpPr>
            <a:cxnSpLocks/>
          </p:cNvCxnSpPr>
          <p:nvPr/>
        </p:nvCxnSpPr>
        <p:spPr>
          <a:xfrm>
            <a:off x="7305255" y="1665410"/>
            <a:ext cx="863833" cy="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CCA657-6987-4EF8-8F1D-E927BB64FA4D}"/>
              </a:ext>
            </a:extLst>
          </p:cNvPr>
          <p:cNvCxnSpPr>
            <a:cxnSpLocks/>
          </p:cNvCxnSpPr>
          <p:nvPr/>
        </p:nvCxnSpPr>
        <p:spPr>
          <a:xfrm>
            <a:off x="6156419" y="2351578"/>
            <a:ext cx="0" cy="114309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805D15B-1273-40DB-9D5A-DCA58478282D}"/>
              </a:ext>
            </a:extLst>
          </p:cNvPr>
          <p:cNvSpPr txBox="1"/>
          <p:nvPr/>
        </p:nvSpPr>
        <p:spPr>
          <a:xfrm>
            <a:off x="6387883" y="2446451"/>
            <a:ext cx="8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Rest cls </a:t>
            </a:r>
            <a:endParaRPr lang="en-IN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B2E100-8B92-4640-9341-515F5FAD5490}"/>
              </a:ext>
            </a:extLst>
          </p:cNvPr>
          <p:cNvSpPr txBox="1"/>
          <p:nvPr/>
        </p:nvSpPr>
        <p:spPr>
          <a:xfrm>
            <a:off x="6678629" y="3052271"/>
            <a:ext cx="523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cls 1</a:t>
            </a:r>
            <a:endParaRPr lang="en-IN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82801F-EF8E-4D10-B121-1B459CA23E7F}"/>
              </a:ext>
            </a:extLst>
          </p:cNvPr>
          <p:cNvSpPr txBox="1"/>
          <p:nvPr/>
        </p:nvSpPr>
        <p:spPr>
          <a:xfrm>
            <a:off x="7791609" y="1940027"/>
            <a:ext cx="523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cls 1</a:t>
            </a:r>
            <a:endParaRPr lang="en-IN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279E73-A53E-4C19-B513-439F73CF9C34}"/>
              </a:ext>
            </a:extLst>
          </p:cNvPr>
          <p:cNvSpPr txBox="1"/>
          <p:nvPr/>
        </p:nvSpPr>
        <p:spPr>
          <a:xfrm>
            <a:off x="6945249" y="1944251"/>
            <a:ext cx="8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Rest cls </a:t>
            </a:r>
            <a:endParaRPr lang="en-IN" sz="1400" dirty="0"/>
          </a:p>
        </p:txBody>
      </p:sp>
      <p:graphicFrame>
        <p:nvGraphicFramePr>
          <p:cNvPr id="53" name="Table 6">
            <a:extLst>
              <a:ext uri="{FF2B5EF4-FFF2-40B4-BE49-F238E27FC236}">
                <a16:creationId xmlns:a16="http://schemas.microsoft.com/office/drawing/2014/main" id="{4741E50E-DF1D-40F2-B719-6DE5FBFB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177604"/>
              </p:ext>
            </p:extLst>
          </p:nvPr>
        </p:nvGraphicFramePr>
        <p:xfrm>
          <a:off x="10323514" y="2410140"/>
          <a:ext cx="1066270" cy="949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35">
                  <a:extLst>
                    <a:ext uri="{9D8B030D-6E8A-4147-A177-3AD203B41FA5}">
                      <a16:colId xmlns:a16="http://schemas.microsoft.com/office/drawing/2014/main" val="1792294232"/>
                    </a:ext>
                  </a:extLst>
                </a:gridCol>
                <a:gridCol w="533135">
                  <a:extLst>
                    <a:ext uri="{9D8B030D-6E8A-4147-A177-3AD203B41FA5}">
                      <a16:colId xmlns:a16="http://schemas.microsoft.com/office/drawing/2014/main" val="1531530477"/>
                    </a:ext>
                  </a:extLst>
                </a:gridCol>
              </a:tblGrid>
              <a:tr h="474954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/>
                        <a:t>TN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/>
                        <a:t>FN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78403"/>
                  </a:ext>
                </a:extLst>
              </a:tr>
              <a:tr h="474954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/>
                        <a:t>FP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/>
                        <a:t>TP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78131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9DBD408F-0584-42A5-9004-393E034C4387}"/>
              </a:ext>
            </a:extLst>
          </p:cNvPr>
          <p:cNvSpPr txBox="1"/>
          <p:nvPr/>
        </p:nvSpPr>
        <p:spPr>
          <a:xfrm>
            <a:off x="9458357" y="2496409"/>
            <a:ext cx="8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Rest cls </a:t>
            </a:r>
            <a:endParaRPr lang="en-IN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2EA851-DFF1-4736-BF3D-D6035A4EB437}"/>
              </a:ext>
            </a:extLst>
          </p:cNvPr>
          <p:cNvSpPr txBox="1"/>
          <p:nvPr/>
        </p:nvSpPr>
        <p:spPr>
          <a:xfrm>
            <a:off x="9749103" y="3102229"/>
            <a:ext cx="523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cls k</a:t>
            </a:r>
            <a:endParaRPr lang="en-IN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026990-2BE0-4889-BAB4-D2B9F8E41145}"/>
              </a:ext>
            </a:extLst>
          </p:cNvPr>
          <p:cNvSpPr txBox="1"/>
          <p:nvPr/>
        </p:nvSpPr>
        <p:spPr>
          <a:xfrm>
            <a:off x="10889182" y="1998589"/>
            <a:ext cx="523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cls k</a:t>
            </a:r>
            <a:endParaRPr lang="en-IN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6CEC94-7347-4D2F-ADD5-7EA7DE33D858}"/>
              </a:ext>
            </a:extLst>
          </p:cNvPr>
          <p:cNvSpPr txBox="1"/>
          <p:nvPr/>
        </p:nvSpPr>
        <p:spPr>
          <a:xfrm>
            <a:off x="10042822" y="2002813"/>
            <a:ext cx="89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Rest cls </a:t>
            </a:r>
            <a:endParaRPr lang="en-IN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61D561-20AF-48CB-9788-54477C603F16}"/>
              </a:ext>
            </a:extLst>
          </p:cNvPr>
          <p:cNvSpPr txBox="1"/>
          <p:nvPr/>
        </p:nvSpPr>
        <p:spPr>
          <a:xfrm>
            <a:off x="10521951" y="1686588"/>
            <a:ext cx="831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Actual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97C5763-8551-43BF-B1FF-8971649D0AFB}"/>
              </a:ext>
            </a:extLst>
          </p:cNvPr>
          <p:cNvCxnSpPr>
            <a:cxnSpLocks/>
          </p:cNvCxnSpPr>
          <p:nvPr/>
        </p:nvCxnSpPr>
        <p:spPr>
          <a:xfrm>
            <a:off x="10451522" y="1661186"/>
            <a:ext cx="863833" cy="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AA56045-E9EC-4B08-B453-21094E57410F}"/>
              </a:ext>
            </a:extLst>
          </p:cNvPr>
          <p:cNvCxnSpPr/>
          <p:nvPr/>
        </p:nvCxnSpPr>
        <p:spPr>
          <a:xfrm>
            <a:off x="8814420" y="2966187"/>
            <a:ext cx="673834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>
            <a:extLst>
              <a:ext uri="{FF2B5EF4-FFF2-40B4-BE49-F238E27FC236}">
                <a16:creationId xmlns:a16="http://schemas.microsoft.com/office/drawing/2014/main" id="{3F08F556-8A42-43A4-8D4D-2026262F2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1409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Precision and Recall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– Multi Class</a:t>
            </a:r>
            <a:b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25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429F6A-9CB8-4E16-9644-DF269D0ADBD5}"/>
              </a:ext>
            </a:extLst>
          </p:cNvPr>
          <p:cNvSpPr txBox="1"/>
          <p:nvPr/>
        </p:nvSpPr>
        <p:spPr>
          <a:xfrm>
            <a:off x="8216386" y="726074"/>
            <a:ext cx="2528264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One VS Rest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07C14-A11E-4595-AD36-35FD5E76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  <p:bldP spid="22" grpId="0"/>
      <p:bldP spid="23" grpId="0"/>
      <p:bldP spid="29" grpId="0"/>
      <p:bldP spid="31" grpId="0"/>
      <p:bldP spid="33" grpId="0"/>
      <p:bldP spid="34" grpId="0"/>
      <p:bldP spid="37" grpId="0"/>
      <p:bldP spid="46" grpId="0"/>
      <p:bldP spid="48" grpId="0"/>
      <p:bldP spid="50" grpId="0"/>
      <p:bldP spid="55" grpId="0"/>
      <p:bldP spid="57" grpId="0"/>
      <p:bldP spid="59" grpId="0"/>
      <p:bldP spid="61" grpId="0"/>
      <p:bldP spid="62" grpId="0"/>
      <p:bldP spid="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3D019-5E67-448E-A788-0D03C5EDD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" t="2009" r="1248" b="2353"/>
          <a:stretch/>
        </p:blipFill>
        <p:spPr>
          <a:xfrm>
            <a:off x="3822853" y="1806766"/>
            <a:ext cx="4285562" cy="4197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9133C9-E42A-451D-A68F-0672C89E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 Detection</a:t>
            </a: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9AE07-7D29-49AB-8CF1-5C3D7CF81185}"/>
              </a:ext>
            </a:extLst>
          </p:cNvPr>
          <p:cNvSpPr txBox="1"/>
          <p:nvPr/>
        </p:nvSpPr>
        <p:spPr>
          <a:xfrm>
            <a:off x="838200" y="854104"/>
            <a:ext cx="5818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detect if Predicted Bounding Box is good or bad ?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CFD00-507C-492C-8DBF-5BFEF2FDAE69}"/>
              </a:ext>
            </a:extLst>
          </p:cNvPr>
          <p:cNvSpPr/>
          <p:nvPr/>
        </p:nvSpPr>
        <p:spPr>
          <a:xfrm>
            <a:off x="4704202" y="2874768"/>
            <a:ext cx="738130" cy="209320"/>
          </a:xfrm>
          <a:prstGeom prst="rect">
            <a:avLst/>
          </a:prstGeom>
          <a:solidFill>
            <a:schemeClr val="accent6">
              <a:alpha val="19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Person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0009-D81B-45EC-945E-7D4468A53EA0}"/>
              </a:ext>
            </a:extLst>
          </p:cNvPr>
          <p:cNvSpPr/>
          <p:nvPr/>
        </p:nvSpPr>
        <p:spPr>
          <a:xfrm>
            <a:off x="6083147" y="3150825"/>
            <a:ext cx="1154935" cy="25338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29674D-1EA5-4493-BE0D-E17A7C528C15}"/>
              </a:ext>
            </a:extLst>
          </p:cNvPr>
          <p:cNvSpPr/>
          <p:nvPr/>
        </p:nvSpPr>
        <p:spPr>
          <a:xfrm>
            <a:off x="6118033" y="2874768"/>
            <a:ext cx="738130" cy="209320"/>
          </a:xfrm>
          <a:prstGeom prst="rect">
            <a:avLst/>
          </a:prstGeom>
          <a:solidFill>
            <a:schemeClr val="accent6">
              <a:alpha val="19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Person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58895C-6207-4F6D-84BE-C80A46AAD754}"/>
              </a:ext>
            </a:extLst>
          </p:cNvPr>
          <p:cNvSpPr/>
          <p:nvPr/>
        </p:nvSpPr>
        <p:spPr>
          <a:xfrm>
            <a:off x="5238520" y="4407952"/>
            <a:ext cx="1418068" cy="132082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06234-BAD1-4CCB-9001-4E96948D55EC}"/>
              </a:ext>
            </a:extLst>
          </p:cNvPr>
          <p:cNvSpPr/>
          <p:nvPr/>
        </p:nvSpPr>
        <p:spPr>
          <a:xfrm>
            <a:off x="5238520" y="4129424"/>
            <a:ext cx="738130" cy="209320"/>
          </a:xfrm>
          <a:prstGeom prst="rect">
            <a:avLst/>
          </a:prstGeom>
          <a:solidFill>
            <a:schemeClr val="accent6">
              <a:alpha val="19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DOG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453B0A-DDC8-4F2E-BC85-8B9D067F15FA}"/>
              </a:ext>
            </a:extLst>
          </p:cNvPr>
          <p:cNvSpPr txBox="1"/>
          <p:nvPr/>
        </p:nvSpPr>
        <p:spPr>
          <a:xfrm>
            <a:off x="4410419" y="6141572"/>
            <a:ext cx="337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Query Image with ground Truth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308829-BDDA-43D3-911C-6D9590AECBAE}"/>
              </a:ext>
            </a:extLst>
          </p:cNvPr>
          <p:cNvSpPr/>
          <p:nvPr/>
        </p:nvSpPr>
        <p:spPr>
          <a:xfrm>
            <a:off x="4704202" y="3150825"/>
            <a:ext cx="1221037" cy="25338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C9A87F-4ADC-4396-8C40-5B9BF3AF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8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3D019-5E67-448E-A788-0D03C5EDD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" t="2009" r="1248" b="2353"/>
          <a:stretch/>
        </p:blipFill>
        <p:spPr>
          <a:xfrm>
            <a:off x="3822853" y="1806766"/>
            <a:ext cx="4285562" cy="4197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9133C9-E42A-451D-A68F-0672C89E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 Detection</a:t>
            </a:r>
            <a:endParaRPr lang="en-I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9AE07-7D29-49AB-8CF1-5C3D7CF81185}"/>
              </a:ext>
            </a:extLst>
          </p:cNvPr>
          <p:cNvSpPr txBox="1"/>
          <p:nvPr/>
        </p:nvSpPr>
        <p:spPr>
          <a:xfrm>
            <a:off x="838200" y="854104"/>
            <a:ext cx="5818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detect if Predicted Bounding Box is good or bad ?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ACFFD-BD86-4F37-8355-6A7312179B2D}"/>
              </a:ext>
            </a:extLst>
          </p:cNvPr>
          <p:cNvSpPr/>
          <p:nvPr/>
        </p:nvSpPr>
        <p:spPr>
          <a:xfrm>
            <a:off x="3822854" y="1806766"/>
            <a:ext cx="4285562" cy="419713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CFD00-507C-492C-8DBF-5BFEF2FDAE69}"/>
              </a:ext>
            </a:extLst>
          </p:cNvPr>
          <p:cNvSpPr/>
          <p:nvPr/>
        </p:nvSpPr>
        <p:spPr>
          <a:xfrm>
            <a:off x="4704202" y="2874768"/>
            <a:ext cx="738130" cy="209320"/>
          </a:xfrm>
          <a:prstGeom prst="rect">
            <a:avLst/>
          </a:prstGeom>
          <a:solidFill>
            <a:schemeClr val="accent6">
              <a:alpha val="19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Person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0009-D81B-45EC-945E-7D4468A53EA0}"/>
              </a:ext>
            </a:extLst>
          </p:cNvPr>
          <p:cNvSpPr/>
          <p:nvPr/>
        </p:nvSpPr>
        <p:spPr>
          <a:xfrm>
            <a:off x="6083147" y="3150825"/>
            <a:ext cx="1154935" cy="25338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29674D-1EA5-4493-BE0D-E17A7C528C15}"/>
              </a:ext>
            </a:extLst>
          </p:cNvPr>
          <p:cNvSpPr/>
          <p:nvPr/>
        </p:nvSpPr>
        <p:spPr>
          <a:xfrm>
            <a:off x="6118033" y="2874768"/>
            <a:ext cx="738130" cy="209320"/>
          </a:xfrm>
          <a:prstGeom prst="rect">
            <a:avLst/>
          </a:prstGeom>
          <a:solidFill>
            <a:schemeClr val="accent6">
              <a:alpha val="19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Person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68F5AC-B5FC-4929-8CF6-05C7F8DC5366}"/>
              </a:ext>
            </a:extLst>
          </p:cNvPr>
          <p:cNvSpPr/>
          <p:nvPr/>
        </p:nvSpPr>
        <p:spPr>
          <a:xfrm>
            <a:off x="4763876" y="3116793"/>
            <a:ext cx="1212774" cy="272031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80DA89-7D6C-4190-826D-000CF955CDD4}"/>
              </a:ext>
            </a:extLst>
          </p:cNvPr>
          <p:cNvSpPr/>
          <p:nvPr/>
        </p:nvSpPr>
        <p:spPr>
          <a:xfrm>
            <a:off x="4448978" y="2487976"/>
            <a:ext cx="3183875" cy="3501529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FE2A5C-2749-4428-9CE1-C7648648055C}"/>
              </a:ext>
            </a:extLst>
          </p:cNvPr>
          <p:cNvSpPr/>
          <p:nvPr/>
        </p:nvSpPr>
        <p:spPr>
          <a:xfrm>
            <a:off x="6083147" y="3047796"/>
            <a:ext cx="1212774" cy="138873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8781E-FE96-415D-8478-34C8980EEC2D}"/>
              </a:ext>
            </a:extLst>
          </p:cNvPr>
          <p:cNvSpPr txBox="1"/>
          <p:nvPr/>
        </p:nvSpPr>
        <p:spPr>
          <a:xfrm>
            <a:off x="4410419" y="6141572"/>
            <a:ext cx="337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Query Image with ground Truth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AB99A-F2D4-44AA-A5D0-CE4A3209B4D4}"/>
              </a:ext>
            </a:extLst>
          </p:cNvPr>
          <p:cNvSpPr txBox="1"/>
          <p:nvPr/>
        </p:nvSpPr>
        <p:spPr>
          <a:xfrm>
            <a:off x="476021" y="3429000"/>
            <a:ext cx="2984653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Considering Only person Class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BEEF66-C5E1-4B46-AB47-829FA19270C5}"/>
              </a:ext>
            </a:extLst>
          </p:cNvPr>
          <p:cNvSpPr/>
          <p:nvPr/>
        </p:nvSpPr>
        <p:spPr>
          <a:xfrm>
            <a:off x="4704202" y="3150825"/>
            <a:ext cx="1221037" cy="25338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89B8BD-1EB6-4019-AC52-6DDFFD710930}"/>
              </a:ext>
            </a:extLst>
          </p:cNvPr>
          <p:cNvSpPr/>
          <p:nvPr/>
        </p:nvSpPr>
        <p:spPr>
          <a:xfrm>
            <a:off x="3916679" y="1806766"/>
            <a:ext cx="4202751" cy="419713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34725A-A10E-44F5-A776-C7EBDAAB04AE}"/>
              </a:ext>
            </a:extLst>
          </p:cNvPr>
          <p:cNvSpPr/>
          <p:nvPr/>
        </p:nvSpPr>
        <p:spPr>
          <a:xfrm>
            <a:off x="4542803" y="2462201"/>
            <a:ext cx="3183875" cy="3501529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D3997C-6CF5-46D1-9794-C21E2568A943}"/>
              </a:ext>
            </a:extLst>
          </p:cNvPr>
          <p:cNvSpPr/>
          <p:nvPr/>
        </p:nvSpPr>
        <p:spPr>
          <a:xfrm>
            <a:off x="5952137" y="1901691"/>
            <a:ext cx="287723" cy="455848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E9E88-D853-4D20-BC40-D20562F101E3}"/>
              </a:ext>
            </a:extLst>
          </p:cNvPr>
          <p:cNvSpPr txBox="1"/>
          <p:nvPr/>
        </p:nvSpPr>
        <p:spPr>
          <a:xfrm>
            <a:off x="8438002" y="5684705"/>
            <a:ext cx="337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evaluate mathematically ?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D1A9C6-91AD-4E9B-AFA6-28DB108E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5" grpId="0" animBg="1"/>
      <p:bldP spid="27" grpId="0" animBg="1"/>
      <p:bldP spid="22" grpId="0" animBg="1"/>
      <p:bldP spid="24" grpId="0" animBg="1"/>
      <p:bldP spid="26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7FE9-3E74-472E-8381-5CD15608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IOU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A6C1C-80B5-4455-9484-E12785301F16}"/>
              </a:ext>
            </a:extLst>
          </p:cNvPr>
          <p:cNvSpPr txBox="1"/>
          <p:nvPr/>
        </p:nvSpPr>
        <p:spPr>
          <a:xfrm>
            <a:off x="3607110" y="1910717"/>
            <a:ext cx="918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IOU  =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1247F-598D-456A-BD34-CF51478AD709}"/>
              </a:ext>
            </a:extLst>
          </p:cNvPr>
          <p:cNvSpPr txBox="1"/>
          <p:nvPr/>
        </p:nvSpPr>
        <p:spPr>
          <a:xfrm>
            <a:off x="4418925" y="1680456"/>
            <a:ext cx="151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Intersection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5E104-5DD9-4147-B43E-25EAD0A13322}"/>
              </a:ext>
            </a:extLst>
          </p:cNvPr>
          <p:cNvCxnSpPr>
            <a:cxnSpLocks/>
          </p:cNvCxnSpPr>
          <p:nvPr/>
        </p:nvCxnSpPr>
        <p:spPr>
          <a:xfrm>
            <a:off x="4521404" y="2068688"/>
            <a:ext cx="1136321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E5A3E7-4D5D-4355-96B1-042608695EA8}"/>
              </a:ext>
            </a:extLst>
          </p:cNvPr>
          <p:cNvSpPr txBox="1"/>
          <p:nvPr/>
        </p:nvSpPr>
        <p:spPr>
          <a:xfrm>
            <a:off x="4686509" y="2067096"/>
            <a:ext cx="906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Union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C92BA-5920-424E-9DC4-5CA7BCAF5DB5}"/>
              </a:ext>
            </a:extLst>
          </p:cNvPr>
          <p:cNvSpPr/>
          <p:nvPr/>
        </p:nvSpPr>
        <p:spPr>
          <a:xfrm>
            <a:off x="6198488" y="1158905"/>
            <a:ext cx="577852" cy="52155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F7837A-25CD-4CF9-A876-31DF84361BDB}"/>
              </a:ext>
            </a:extLst>
          </p:cNvPr>
          <p:cNvSpPr/>
          <p:nvPr/>
        </p:nvSpPr>
        <p:spPr>
          <a:xfrm>
            <a:off x="6529428" y="1443007"/>
            <a:ext cx="577853" cy="52155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4D44A-8538-48C8-A3C6-5C689A0D009A}"/>
              </a:ext>
            </a:extLst>
          </p:cNvPr>
          <p:cNvSpPr/>
          <p:nvPr/>
        </p:nvSpPr>
        <p:spPr>
          <a:xfrm>
            <a:off x="6554636" y="1468874"/>
            <a:ext cx="193675" cy="184151"/>
          </a:xfrm>
          <a:prstGeom prst="rect">
            <a:avLst/>
          </a:prstGeom>
          <a:pattFill prst="pct5">
            <a:fgClr>
              <a:schemeClr val="tx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11F0AD-64DE-4A6B-9A95-AF4425DD0A42}"/>
              </a:ext>
            </a:extLst>
          </p:cNvPr>
          <p:cNvSpPr/>
          <p:nvPr/>
        </p:nvSpPr>
        <p:spPr>
          <a:xfrm>
            <a:off x="6278227" y="2273918"/>
            <a:ext cx="533266" cy="52080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C84AA-F98D-476B-92D4-B9CECA1371C7}"/>
              </a:ext>
            </a:extLst>
          </p:cNvPr>
          <p:cNvSpPr/>
          <p:nvPr/>
        </p:nvSpPr>
        <p:spPr>
          <a:xfrm>
            <a:off x="6653819" y="2643262"/>
            <a:ext cx="533267" cy="52080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975DDF-0F01-4CFD-86EE-CF336F53EE7D}"/>
              </a:ext>
            </a:extLst>
          </p:cNvPr>
          <p:cNvSpPr/>
          <p:nvPr/>
        </p:nvSpPr>
        <p:spPr>
          <a:xfrm>
            <a:off x="6312564" y="2297575"/>
            <a:ext cx="495257" cy="489599"/>
          </a:xfrm>
          <a:prstGeom prst="rect">
            <a:avLst/>
          </a:prstGeom>
          <a:pattFill prst="pct5">
            <a:fgClr>
              <a:schemeClr val="tx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F639A7-C978-4BD3-8F83-837D1ECA97B6}"/>
              </a:ext>
            </a:extLst>
          </p:cNvPr>
          <p:cNvCxnSpPr>
            <a:cxnSpLocks/>
          </p:cNvCxnSpPr>
          <p:nvPr/>
        </p:nvCxnSpPr>
        <p:spPr>
          <a:xfrm>
            <a:off x="5960875" y="2093791"/>
            <a:ext cx="148869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A43FD1B-56E8-460C-9D58-6D8BB8D91673}"/>
              </a:ext>
            </a:extLst>
          </p:cNvPr>
          <p:cNvSpPr/>
          <p:nvPr/>
        </p:nvSpPr>
        <p:spPr>
          <a:xfrm>
            <a:off x="1129540" y="1493205"/>
            <a:ext cx="1018454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Ground Truth</a:t>
            </a:r>
            <a:r>
              <a:rPr lang="en-IN" sz="1600" dirty="0"/>
              <a:t> BBox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B7F44-E813-48F2-850B-79CC3F3F5326}"/>
              </a:ext>
            </a:extLst>
          </p:cNvPr>
          <p:cNvSpPr/>
          <p:nvPr/>
        </p:nvSpPr>
        <p:spPr>
          <a:xfrm>
            <a:off x="2430323" y="1468874"/>
            <a:ext cx="1018455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Predicted BBox</a:t>
            </a:r>
            <a:endParaRPr lang="en-IN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4475DB-D9BF-4108-8B14-BB4857075DF3}"/>
              </a:ext>
            </a:extLst>
          </p:cNvPr>
          <p:cNvSpPr txBox="1"/>
          <p:nvPr/>
        </p:nvSpPr>
        <p:spPr>
          <a:xfrm>
            <a:off x="1518459" y="252378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2B4AF-13F9-4C85-93C4-8425A20EBA46}"/>
              </a:ext>
            </a:extLst>
          </p:cNvPr>
          <p:cNvSpPr txBox="1"/>
          <p:nvPr/>
        </p:nvSpPr>
        <p:spPr>
          <a:xfrm>
            <a:off x="2832130" y="252378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8CDE70-66B3-449D-9DCB-5BE87006E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1" y="4116370"/>
            <a:ext cx="7232659" cy="1846490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  <a:prstDash val="sysDash"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046-9F66-49B2-ADF4-D40FF2D74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" r="3135"/>
          <a:stretch/>
        </p:blipFill>
        <p:spPr>
          <a:xfrm>
            <a:off x="9519954" y="4253854"/>
            <a:ext cx="1838055" cy="18957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A88D55-6AFF-45BA-81A0-0062A6470979}"/>
              </a:ext>
            </a:extLst>
          </p:cNvPr>
          <p:cNvSpPr/>
          <p:nvPr/>
        </p:nvSpPr>
        <p:spPr>
          <a:xfrm>
            <a:off x="824201" y="892365"/>
            <a:ext cx="7232659" cy="253663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F43C7E-5E6C-47A5-9FEA-2B4940F6C5D4}"/>
              </a:ext>
            </a:extLst>
          </p:cNvPr>
          <p:cNvSpPr/>
          <p:nvPr/>
        </p:nvSpPr>
        <p:spPr>
          <a:xfrm>
            <a:off x="9170243" y="2401764"/>
            <a:ext cx="2521998" cy="386862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1F2749-95E4-411F-963D-1C4E4FAA4E02}"/>
              </a:ext>
            </a:extLst>
          </p:cNvPr>
          <p:cNvCxnSpPr/>
          <p:nvPr/>
        </p:nvCxnSpPr>
        <p:spPr>
          <a:xfrm>
            <a:off x="9345614" y="4116370"/>
            <a:ext cx="2150649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39341B8-64B6-41D0-B7CB-69B8C789E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164" y="2643262"/>
            <a:ext cx="1857634" cy="14003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B72BB9F-8956-456F-AB00-4375378871AC}"/>
              </a:ext>
            </a:extLst>
          </p:cNvPr>
          <p:cNvSpPr txBox="1"/>
          <p:nvPr/>
        </p:nvSpPr>
        <p:spPr>
          <a:xfrm>
            <a:off x="9670481" y="1106219"/>
            <a:ext cx="1500914" cy="120032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IOU  &gt; = 0.7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TP</a:t>
            </a:r>
            <a:r>
              <a:rPr lang="en-US" dirty="0"/>
              <a:t> 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FP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14B075-C70A-4E16-880E-DFD78EC96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2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7FED3D-B309-4FB4-B5D9-E8D8143F5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8" t="2009" r="1248" b="2353"/>
          <a:stretch/>
        </p:blipFill>
        <p:spPr>
          <a:xfrm>
            <a:off x="3024723" y="1123720"/>
            <a:ext cx="4285562" cy="4197130"/>
          </a:xfrm>
          <a:prstGeom prst="rect">
            <a:avLst/>
          </a:prstGeom>
          <a:solidFill>
            <a:srgbClr val="FFC000">
              <a:alpha val="52000"/>
            </a:srgbClr>
          </a:solidFill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CC1F0B-EC7B-453E-9F15-36D98F2DE0E1}"/>
              </a:ext>
            </a:extLst>
          </p:cNvPr>
          <p:cNvSpPr/>
          <p:nvPr/>
        </p:nvSpPr>
        <p:spPr>
          <a:xfrm>
            <a:off x="3906072" y="2191722"/>
            <a:ext cx="738130" cy="209320"/>
          </a:xfrm>
          <a:prstGeom prst="rect">
            <a:avLst/>
          </a:prstGeom>
          <a:solidFill>
            <a:schemeClr val="accent6">
              <a:alpha val="19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Person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374EA-A63E-44D5-AED3-D8FAEC02730C}"/>
              </a:ext>
            </a:extLst>
          </p:cNvPr>
          <p:cNvSpPr/>
          <p:nvPr/>
        </p:nvSpPr>
        <p:spPr>
          <a:xfrm>
            <a:off x="5285017" y="2467779"/>
            <a:ext cx="1154935" cy="2533880"/>
          </a:xfrm>
          <a:prstGeom prst="rect">
            <a:avLst/>
          </a:prstGeom>
          <a:solidFill>
            <a:srgbClr val="FFC000">
              <a:alpha val="22000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710C1-DC0C-45A8-B426-65DE1AB751CA}"/>
              </a:ext>
            </a:extLst>
          </p:cNvPr>
          <p:cNvSpPr/>
          <p:nvPr/>
        </p:nvSpPr>
        <p:spPr>
          <a:xfrm>
            <a:off x="5319903" y="2191722"/>
            <a:ext cx="738130" cy="209320"/>
          </a:xfrm>
          <a:prstGeom prst="rect">
            <a:avLst/>
          </a:prstGeom>
          <a:solidFill>
            <a:schemeClr val="accent6">
              <a:alpha val="19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Person</a:t>
            </a:r>
            <a:endParaRPr lang="en-IN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A43793-86A1-4F24-901C-E9EBAB017A89}"/>
              </a:ext>
            </a:extLst>
          </p:cNvPr>
          <p:cNvSpPr/>
          <p:nvPr/>
        </p:nvSpPr>
        <p:spPr>
          <a:xfrm>
            <a:off x="3965746" y="2433747"/>
            <a:ext cx="1212774" cy="2720312"/>
          </a:xfrm>
          <a:prstGeom prst="rect">
            <a:avLst/>
          </a:prstGeom>
          <a:solidFill>
            <a:srgbClr val="00B050">
              <a:alpha val="30000"/>
            </a:srgb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136DA-6537-4578-99B2-83B1A5F57EFA}"/>
              </a:ext>
            </a:extLst>
          </p:cNvPr>
          <p:cNvSpPr/>
          <p:nvPr/>
        </p:nvSpPr>
        <p:spPr>
          <a:xfrm>
            <a:off x="5285017" y="2364750"/>
            <a:ext cx="1212774" cy="1429153"/>
          </a:xfrm>
          <a:prstGeom prst="rect">
            <a:avLst/>
          </a:prstGeom>
          <a:solidFill>
            <a:schemeClr val="accent5">
              <a:lumMod val="75000"/>
              <a:alpha val="16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1DDFE-FB5D-42AE-B132-F1D987E49909}"/>
              </a:ext>
            </a:extLst>
          </p:cNvPr>
          <p:cNvSpPr txBox="1"/>
          <p:nvPr/>
        </p:nvSpPr>
        <p:spPr>
          <a:xfrm>
            <a:off x="3612289" y="5458526"/>
            <a:ext cx="337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Query Image with ground Truth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0B8A64-D8EA-47B5-9E50-F59EF63A6456}"/>
              </a:ext>
            </a:extLst>
          </p:cNvPr>
          <p:cNvSpPr/>
          <p:nvPr/>
        </p:nvSpPr>
        <p:spPr>
          <a:xfrm>
            <a:off x="3887040" y="2467779"/>
            <a:ext cx="1100687" cy="2533880"/>
          </a:xfrm>
          <a:prstGeom prst="rect">
            <a:avLst/>
          </a:prstGeom>
          <a:solidFill>
            <a:srgbClr val="FFC000">
              <a:alpha val="20000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04812-DFC1-482D-B457-35AEC059A6F8}"/>
              </a:ext>
            </a:extLst>
          </p:cNvPr>
          <p:cNvSpPr/>
          <p:nvPr/>
        </p:nvSpPr>
        <p:spPr>
          <a:xfrm>
            <a:off x="5154007" y="1218645"/>
            <a:ext cx="287723" cy="455848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4E4F0D-E864-475B-B655-A6C598D30B94}"/>
              </a:ext>
            </a:extLst>
          </p:cNvPr>
          <p:cNvSpPr/>
          <p:nvPr/>
        </p:nvSpPr>
        <p:spPr>
          <a:xfrm>
            <a:off x="6008458" y="1198272"/>
            <a:ext cx="1212774" cy="2057604"/>
          </a:xfrm>
          <a:prstGeom prst="rect">
            <a:avLst/>
          </a:prstGeom>
          <a:solidFill>
            <a:schemeClr val="accent5">
              <a:lumMod val="75000"/>
              <a:alpha val="28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DDE744-F080-4BBF-A57D-7B5133AEAFB7}"/>
              </a:ext>
            </a:extLst>
          </p:cNvPr>
          <p:cNvCxnSpPr>
            <a:cxnSpLocks/>
            <a:stCxn id="7" idx="1"/>
            <a:endCxn id="33" idx="3"/>
          </p:cNvCxnSpPr>
          <p:nvPr/>
        </p:nvCxnSpPr>
        <p:spPr>
          <a:xfrm flipH="1" flipV="1">
            <a:off x="2125930" y="3134375"/>
            <a:ext cx="1839816" cy="65952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94088E-BF1D-4C82-946E-B82993D5DA77}"/>
              </a:ext>
            </a:extLst>
          </p:cNvPr>
          <p:cNvCxnSpPr>
            <a:cxnSpLocks/>
            <a:stCxn id="14" idx="3"/>
            <a:endCxn id="37" idx="1"/>
          </p:cNvCxnSpPr>
          <p:nvPr/>
        </p:nvCxnSpPr>
        <p:spPr>
          <a:xfrm>
            <a:off x="5441730" y="1446569"/>
            <a:ext cx="3641581" cy="22792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C8F485-D4FC-499C-936B-229DEE77F2B3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221232" y="1674493"/>
            <a:ext cx="1862079" cy="552582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29D55D-3E0A-4F28-B28D-6079BCF4E2EF}"/>
              </a:ext>
            </a:extLst>
          </p:cNvPr>
          <p:cNvSpPr txBox="1"/>
          <p:nvPr/>
        </p:nvSpPr>
        <p:spPr>
          <a:xfrm>
            <a:off x="651047" y="2949709"/>
            <a:ext cx="1474883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True Positive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DCFF42-4C2C-4B38-85C0-0F5288A94D35}"/>
              </a:ext>
            </a:extLst>
          </p:cNvPr>
          <p:cNvSpPr txBox="1"/>
          <p:nvPr/>
        </p:nvSpPr>
        <p:spPr>
          <a:xfrm>
            <a:off x="9083311" y="1489827"/>
            <a:ext cx="1474883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False Positive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EF1D4-22C9-4709-92E6-86432B82307F}"/>
              </a:ext>
            </a:extLst>
          </p:cNvPr>
          <p:cNvSpPr txBox="1"/>
          <p:nvPr/>
        </p:nvSpPr>
        <p:spPr>
          <a:xfrm>
            <a:off x="651047" y="814871"/>
            <a:ext cx="1500914" cy="120032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IOU  &gt; = 0.7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TP</a:t>
            </a:r>
            <a:r>
              <a:rPr lang="en-US" dirty="0"/>
              <a:t> 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FP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6E8651-089B-4B4F-A01D-C626A68B23F9}"/>
              </a:ext>
            </a:extLst>
          </p:cNvPr>
          <p:cNvSpPr txBox="1"/>
          <p:nvPr/>
        </p:nvSpPr>
        <p:spPr>
          <a:xfrm>
            <a:off x="8377678" y="2656679"/>
            <a:ext cx="2984653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Considering Only person Class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345675-B23B-417C-A479-40644BA43FFC}"/>
              </a:ext>
            </a:extLst>
          </p:cNvPr>
          <p:cNvSpPr txBox="1"/>
          <p:nvPr/>
        </p:nvSpPr>
        <p:spPr>
          <a:xfrm>
            <a:off x="7856055" y="3752817"/>
            <a:ext cx="1305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Precision = 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0811DB-3CEF-4717-9228-275842D925A3}"/>
              </a:ext>
            </a:extLst>
          </p:cNvPr>
          <p:cNvSpPr txBox="1"/>
          <p:nvPr/>
        </p:nvSpPr>
        <p:spPr>
          <a:xfrm>
            <a:off x="9222624" y="3587270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B7EC64-4348-4851-AB83-3D9B7C2CE5CB}"/>
              </a:ext>
            </a:extLst>
          </p:cNvPr>
          <p:cNvSpPr txBox="1"/>
          <p:nvPr/>
        </p:nvSpPr>
        <p:spPr>
          <a:xfrm>
            <a:off x="9222624" y="3962324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 + FP</a:t>
            </a:r>
            <a:endParaRPr lang="en-IN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DC804F-855B-4EEC-B9CD-68E602B36C11}"/>
              </a:ext>
            </a:extLst>
          </p:cNvPr>
          <p:cNvCxnSpPr>
            <a:cxnSpLocks/>
          </p:cNvCxnSpPr>
          <p:nvPr/>
        </p:nvCxnSpPr>
        <p:spPr>
          <a:xfrm>
            <a:off x="9222624" y="3964960"/>
            <a:ext cx="104414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E8228-4022-4563-8B2F-14E1E2B8EEBA}"/>
              </a:ext>
            </a:extLst>
          </p:cNvPr>
          <p:cNvSpPr txBox="1"/>
          <p:nvPr/>
        </p:nvSpPr>
        <p:spPr>
          <a:xfrm>
            <a:off x="10294151" y="3780294"/>
            <a:ext cx="20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= </a:t>
            </a:r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CC3B9B-AF19-4B23-ADC6-79AFB6293497}"/>
              </a:ext>
            </a:extLst>
          </p:cNvPr>
          <p:cNvSpPr/>
          <p:nvPr/>
        </p:nvSpPr>
        <p:spPr>
          <a:xfrm>
            <a:off x="7727224" y="3331574"/>
            <a:ext cx="4285562" cy="158115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B89500-AA0C-4C35-9611-EE1A094520E1}"/>
              </a:ext>
            </a:extLst>
          </p:cNvPr>
          <p:cNvSpPr txBox="1"/>
          <p:nvPr/>
        </p:nvSpPr>
        <p:spPr>
          <a:xfrm>
            <a:off x="10641226" y="3573369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</a:t>
            </a:r>
            <a:endParaRPr lang="en-I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10D319-220C-4595-99EA-76E97F420191}"/>
              </a:ext>
            </a:extLst>
          </p:cNvPr>
          <p:cNvSpPr txBox="1"/>
          <p:nvPr/>
        </p:nvSpPr>
        <p:spPr>
          <a:xfrm>
            <a:off x="10641226" y="3948423"/>
            <a:ext cx="9879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All Positive Prediction by Model</a:t>
            </a:r>
            <a:endParaRPr lang="en-IN" sz="1400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A5E17AF-75D2-4F7B-B1D9-EA4AE5F877E6}"/>
              </a:ext>
            </a:extLst>
          </p:cNvPr>
          <p:cNvCxnSpPr>
            <a:cxnSpLocks/>
          </p:cNvCxnSpPr>
          <p:nvPr/>
        </p:nvCxnSpPr>
        <p:spPr>
          <a:xfrm>
            <a:off x="10641226" y="3951059"/>
            <a:ext cx="104414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F9D3BF6-71F7-48C3-B382-14C810CB52E5}"/>
              </a:ext>
            </a:extLst>
          </p:cNvPr>
          <p:cNvSpPr txBox="1"/>
          <p:nvPr/>
        </p:nvSpPr>
        <p:spPr>
          <a:xfrm>
            <a:off x="7867084" y="5654847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Recall  = </a:t>
            </a:r>
            <a:endParaRPr lang="en-IN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F52325-4EAF-4F28-BA2C-7C748D580172}"/>
              </a:ext>
            </a:extLst>
          </p:cNvPr>
          <p:cNvSpPr txBox="1"/>
          <p:nvPr/>
        </p:nvSpPr>
        <p:spPr>
          <a:xfrm>
            <a:off x="8911229" y="5839513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 + FN</a:t>
            </a:r>
            <a:endParaRPr lang="en-IN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978E00-F18E-4935-9527-D996ABA5C4F0}"/>
              </a:ext>
            </a:extLst>
          </p:cNvPr>
          <p:cNvSpPr txBox="1"/>
          <p:nvPr/>
        </p:nvSpPr>
        <p:spPr>
          <a:xfrm>
            <a:off x="8855046" y="5470181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</a:t>
            </a:r>
            <a:endParaRPr lang="en-IN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AD1E39-7971-4A86-AF87-2A6C6BEC30CB}"/>
              </a:ext>
            </a:extLst>
          </p:cNvPr>
          <p:cNvCxnSpPr/>
          <p:nvPr/>
        </p:nvCxnSpPr>
        <p:spPr>
          <a:xfrm>
            <a:off x="8856418" y="5833651"/>
            <a:ext cx="104414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AE08AE6-0281-481F-A33A-9CDA5EFBC548}"/>
              </a:ext>
            </a:extLst>
          </p:cNvPr>
          <p:cNvSpPr txBox="1"/>
          <p:nvPr/>
        </p:nvSpPr>
        <p:spPr>
          <a:xfrm>
            <a:off x="10884731" y="5826695"/>
            <a:ext cx="987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All Ground Truths</a:t>
            </a:r>
            <a:endParaRPr lang="en-IN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074EC6-900A-451D-A953-D9B08A020322}"/>
              </a:ext>
            </a:extLst>
          </p:cNvPr>
          <p:cNvSpPr txBox="1"/>
          <p:nvPr/>
        </p:nvSpPr>
        <p:spPr>
          <a:xfrm>
            <a:off x="10890914" y="5457363"/>
            <a:ext cx="98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</a:t>
            </a:r>
            <a:endParaRPr lang="en-IN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925592C-8A36-408E-996A-3C5ACE87F2E0}"/>
              </a:ext>
            </a:extLst>
          </p:cNvPr>
          <p:cNvCxnSpPr>
            <a:cxnSpLocks/>
          </p:cNvCxnSpPr>
          <p:nvPr/>
        </p:nvCxnSpPr>
        <p:spPr>
          <a:xfrm>
            <a:off x="10940377" y="5820833"/>
            <a:ext cx="932316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80102CB-86DA-4FB1-A7B9-DC6CBA58B26C}"/>
              </a:ext>
            </a:extLst>
          </p:cNvPr>
          <p:cNvSpPr txBox="1"/>
          <p:nvPr/>
        </p:nvSpPr>
        <p:spPr>
          <a:xfrm>
            <a:off x="10625380" y="5647891"/>
            <a:ext cx="20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= </a:t>
            </a:r>
            <a:endParaRPr lang="en-IN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92F607E-4D5D-4741-A07C-3BC32C19BA63}"/>
              </a:ext>
            </a:extLst>
          </p:cNvPr>
          <p:cNvSpPr/>
          <p:nvPr/>
        </p:nvSpPr>
        <p:spPr>
          <a:xfrm>
            <a:off x="7727224" y="5148621"/>
            <a:ext cx="4285562" cy="130542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040957-AEDF-424E-BA13-04647FBC3B16}"/>
              </a:ext>
            </a:extLst>
          </p:cNvPr>
          <p:cNvSpPr txBox="1"/>
          <p:nvPr/>
        </p:nvSpPr>
        <p:spPr>
          <a:xfrm>
            <a:off x="2392812" y="6619228"/>
            <a:ext cx="60978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https://github.com/rafaelpadilla/Object-Detection-Metrics#precision-x-recall-curve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DA1B79-27F0-4696-AD97-510256E77808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6497791" y="1674493"/>
            <a:ext cx="2585520" cy="1754507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85A6A81-28A0-4194-B323-0A9F287818F4}"/>
              </a:ext>
            </a:extLst>
          </p:cNvPr>
          <p:cNvSpPr txBox="1"/>
          <p:nvPr/>
        </p:nvSpPr>
        <p:spPr>
          <a:xfrm>
            <a:off x="10197140" y="5832557"/>
            <a:ext cx="389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437587-AA30-45CA-A43C-71BF1279C8CC}"/>
              </a:ext>
            </a:extLst>
          </p:cNvPr>
          <p:cNvSpPr txBox="1"/>
          <p:nvPr/>
        </p:nvSpPr>
        <p:spPr>
          <a:xfrm>
            <a:off x="10140957" y="5463225"/>
            <a:ext cx="532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TP</a:t>
            </a:r>
            <a:endParaRPr lang="en-IN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19340D1-3EF5-41F1-8521-7FD9B54A77DC}"/>
              </a:ext>
            </a:extLst>
          </p:cNvPr>
          <p:cNvCxnSpPr>
            <a:cxnSpLocks/>
          </p:cNvCxnSpPr>
          <p:nvPr/>
        </p:nvCxnSpPr>
        <p:spPr>
          <a:xfrm>
            <a:off x="10210586" y="5826695"/>
            <a:ext cx="385056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02BBB4C-84E7-43B1-8A3D-DCF307CAA148}"/>
              </a:ext>
            </a:extLst>
          </p:cNvPr>
          <p:cNvSpPr txBox="1"/>
          <p:nvPr/>
        </p:nvSpPr>
        <p:spPr>
          <a:xfrm>
            <a:off x="9867857" y="5636167"/>
            <a:ext cx="20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= </a:t>
            </a:r>
            <a:endParaRPr lang="en-IN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96E13B6-718F-4BC9-8358-5B10B34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IOU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604E0-46FB-489E-9F25-7BC80BD82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0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19" grpId="0" animBg="1"/>
      <p:bldP spid="33" grpId="0" animBg="1"/>
      <p:bldP spid="37" grpId="0" animBg="1"/>
      <p:bldP spid="46" grpId="0"/>
      <p:bldP spid="47" grpId="0"/>
      <p:bldP spid="48" grpId="0"/>
      <p:bldP spid="50" grpId="0"/>
      <p:bldP spid="58" grpId="0" animBg="1"/>
      <p:bldP spid="60" grpId="0"/>
      <p:bldP spid="61" grpId="0"/>
      <p:bldP spid="64" grpId="0"/>
      <p:bldP spid="65" grpId="0"/>
      <p:bldP spid="66" grpId="0"/>
      <p:bldP spid="68" grpId="0"/>
      <p:bldP spid="69" grpId="0"/>
      <p:bldP spid="71" grpId="0"/>
      <p:bldP spid="80" grpId="0" animBg="1"/>
      <p:bldP spid="44" grpId="0"/>
      <p:bldP spid="45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54FC7A-51E5-4BF5-A4C7-28B1D391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98" y="-84910"/>
            <a:ext cx="10515600" cy="772308"/>
          </a:xfrm>
        </p:spPr>
        <p:txBody>
          <a:bodyPr>
            <a:no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Evaluation Metrics :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How to decide threshold value ?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1C55A-EB08-4056-AA19-FA24C70CBE61}"/>
              </a:ext>
            </a:extLst>
          </p:cNvPr>
          <p:cNvSpPr txBox="1"/>
          <p:nvPr/>
        </p:nvSpPr>
        <p:spPr>
          <a:xfrm>
            <a:off x="4258081" y="402819"/>
            <a:ext cx="375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Sensitivity and Specificity : TPR vs TNR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216401-E7BE-4EE6-B6B9-DA45054CF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0" y="1223681"/>
            <a:ext cx="2858760" cy="5199371"/>
          </a:xfrm>
          <a:prstGeom prst="rect">
            <a:avLst/>
          </a:prstGeom>
          <a:ln w="6350">
            <a:solidFill>
              <a:schemeClr val="tx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6406A-1F5D-4AD5-9D54-598290DB5624}"/>
              </a:ext>
            </a:extLst>
          </p:cNvPr>
          <p:cNvSpPr txBox="1"/>
          <p:nvPr/>
        </p:nvSpPr>
        <p:spPr>
          <a:xfrm>
            <a:off x="3446117" y="4643342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Sensitivity :</a:t>
            </a:r>
          </a:p>
          <a:p>
            <a:pPr algn="ctr"/>
            <a:r>
              <a:rPr lang="en-US" sz="1200" dirty="0"/>
              <a:t>(TPR) </a:t>
            </a:r>
            <a:endParaRPr lang="en-IN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EA8D4-9F90-4D53-AD6B-13A85751B316}"/>
              </a:ext>
            </a:extLst>
          </p:cNvPr>
          <p:cNvSpPr txBox="1"/>
          <p:nvPr/>
        </p:nvSpPr>
        <p:spPr>
          <a:xfrm>
            <a:off x="3458510" y="5739693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Specificity :</a:t>
            </a:r>
          </a:p>
          <a:p>
            <a:pPr algn="ctr"/>
            <a:r>
              <a:rPr lang="en-US" sz="1200" dirty="0"/>
              <a:t>(TNR) </a:t>
            </a:r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BFE08-1E7A-4D83-8F30-0A136944BEE7}"/>
              </a:ext>
            </a:extLst>
          </p:cNvPr>
          <p:cNvSpPr txBox="1"/>
          <p:nvPr/>
        </p:nvSpPr>
        <p:spPr>
          <a:xfrm>
            <a:off x="4812837" y="45274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TP</a:t>
            </a:r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946AA-B5F8-4DAC-B6FB-AD9E4F764E83}"/>
              </a:ext>
            </a:extLst>
          </p:cNvPr>
          <p:cNvSpPr txBox="1"/>
          <p:nvPr/>
        </p:nvSpPr>
        <p:spPr>
          <a:xfrm>
            <a:off x="4862530" y="4865959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</a:t>
            </a:r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2AEC7A-56F5-4BB6-80C3-C473C0FE08E8}"/>
              </a:ext>
            </a:extLst>
          </p:cNvPr>
          <p:cNvSpPr txBox="1"/>
          <p:nvPr/>
        </p:nvSpPr>
        <p:spPr>
          <a:xfrm>
            <a:off x="4785585" y="5608906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TN</a:t>
            </a:r>
            <a:endParaRPr lang="en-I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054A3-48AA-4B3C-828E-7F8B8951262D}"/>
              </a:ext>
            </a:extLst>
          </p:cNvPr>
          <p:cNvSpPr txBox="1"/>
          <p:nvPr/>
        </p:nvSpPr>
        <p:spPr>
          <a:xfrm>
            <a:off x="4835278" y="5947460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C8A235-BD3E-445C-BE51-7F88C49EC38A}"/>
              </a:ext>
            </a:extLst>
          </p:cNvPr>
          <p:cNvSpPr txBox="1"/>
          <p:nvPr/>
        </p:nvSpPr>
        <p:spPr>
          <a:xfrm>
            <a:off x="3204012" y="6646116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 https://en.wikipedia.org/wiki/Sensitivity_and_specificity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7F947D-181A-4E86-8094-10BE39583763}"/>
              </a:ext>
            </a:extLst>
          </p:cNvPr>
          <p:cNvCxnSpPr/>
          <p:nvPr/>
        </p:nvCxnSpPr>
        <p:spPr>
          <a:xfrm>
            <a:off x="4812837" y="4865959"/>
            <a:ext cx="41710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EB133F-C92D-40BA-9795-5B81CBF69502}"/>
              </a:ext>
            </a:extLst>
          </p:cNvPr>
          <p:cNvCxnSpPr/>
          <p:nvPr/>
        </p:nvCxnSpPr>
        <p:spPr>
          <a:xfrm>
            <a:off x="4812837" y="5956717"/>
            <a:ext cx="41710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DA92DA-147B-482E-B293-F745D3028BAB}"/>
              </a:ext>
            </a:extLst>
          </p:cNvPr>
          <p:cNvSpPr txBox="1"/>
          <p:nvPr/>
        </p:nvSpPr>
        <p:spPr>
          <a:xfrm>
            <a:off x="5639345" y="45274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TP</a:t>
            </a:r>
            <a:endParaRPr lang="en-IN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0FDCF-D1B3-4C99-858D-B8E0349C88C3}"/>
              </a:ext>
            </a:extLst>
          </p:cNvPr>
          <p:cNvSpPr txBox="1"/>
          <p:nvPr/>
        </p:nvSpPr>
        <p:spPr>
          <a:xfrm>
            <a:off x="5438969" y="489245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TP + FN</a:t>
            </a:r>
            <a:endParaRPr lang="en-IN" sz="16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716A87-1B61-4CC0-8AE7-FF6ADD789FAC}"/>
              </a:ext>
            </a:extLst>
          </p:cNvPr>
          <p:cNvCxnSpPr>
            <a:cxnSpLocks/>
          </p:cNvCxnSpPr>
          <p:nvPr/>
        </p:nvCxnSpPr>
        <p:spPr>
          <a:xfrm>
            <a:off x="5494552" y="4865959"/>
            <a:ext cx="701040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36C080-7F23-4335-8476-25D4C8B8A130}"/>
              </a:ext>
            </a:extLst>
          </p:cNvPr>
          <p:cNvSpPr txBox="1"/>
          <p:nvPr/>
        </p:nvSpPr>
        <p:spPr>
          <a:xfrm>
            <a:off x="5231103" y="469668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=</a:t>
            </a:r>
            <a:endParaRPr lang="en-IN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494A1E-0691-4312-92AD-7DF0D5391EAB}"/>
              </a:ext>
            </a:extLst>
          </p:cNvPr>
          <p:cNvSpPr txBox="1"/>
          <p:nvPr/>
        </p:nvSpPr>
        <p:spPr>
          <a:xfrm>
            <a:off x="5639345" y="5595655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TN</a:t>
            </a:r>
            <a:endParaRPr lang="en-IN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06BD3C-67DD-4F34-82E5-70DA481E83A8}"/>
              </a:ext>
            </a:extLst>
          </p:cNvPr>
          <p:cNvSpPr txBox="1"/>
          <p:nvPr/>
        </p:nvSpPr>
        <p:spPr>
          <a:xfrm>
            <a:off x="5438969" y="596070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TN + FP</a:t>
            </a:r>
            <a:endParaRPr lang="en-IN" sz="16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DC6451-C086-43DF-8A75-7B1A4CD2DF69}"/>
              </a:ext>
            </a:extLst>
          </p:cNvPr>
          <p:cNvCxnSpPr>
            <a:cxnSpLocks/>
          </p:cNvCxnSpPr>
          <p:nvPr/>
        </p:nvCxnSpPr>
        <p:spPr>
          <a:xfrm>
            <a:off x="5494552" y="5934209"/>
            <a:ext cx="701040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B97E1D6-83F5-483B-88F5-40BA1139C073}"/>
              </a:ext>
            </a:extLst>
          </p:cNvPr>
          <p:cNvSpPr txBox="1"/>
          <p:nvPr/>
        </p:nvSpPr>
        <p:spPr>
          <a:xfrm>
            <a:off x="5231103" y="576493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=</a:t>
            </a:r>
            <a:endParaRPr lang="en-IN" sz="160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0E91C22-879E-4281-9AF1-B144F223B997}"/>
              </a:ext>
            </a:extLst>
          </p:cNvPr>
          <p:cNvSpPr/>
          <p:nvPr/>
        </p:nvSpPr>
        <p:spPr>
          <a:xfrm>
            <a:off x="7629841" y="2240540"/>
            <a:ext cx="2858760" cy="1584961"/>
          </a:xfrm>
          <a:custGeom>
            <a:avLst/>
            <a:gdLst>
              <a:gd name="connsiteX0" fmla="*/ 0 w 2811780"/>
              <a:gd name="connsiteY0" fmla="*/ 0 h 1371600"/>
              <a:gd name="connsiteX1" fmla="*/ 1661160 w 2811780"/>
              <a:gd name="connsiteY1" fmla="*/ 281940 h 1371600"/>
              <a:gd name="connsiteX2" fmla="*/ 2811780 w 2811780"/>
              <a:gd name="connsiteY2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1780" h="1371600">
                <a:moveTo>
                  <a:pt x="0" y="0"/>
                </a:moveTo>
                <a:cubicBezTo>
                  <a:pt x="596265" y="26670"/>
                  <a:pt x="1192530" y="53340"/>
                  <a:pt x="1661160" y="281940"/>
                </a:cubicBezTo>
                <a:cubicBezTo>
                  <a:pt x="2129790" y="510540"/>
                  <a:pt x="2547620" y="1228090"/>
                  <a:pt x="2811780" y="1371600"/>
                </a:cubicBezTo>
              </a:path>
            </a:pathLst>
          </a:cu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63A6057-529A-443A-AE29-34248EBDD845}"/>
              </a:ext>
            </a:extLst>
          </p:cNvPr>
          <p:cNvSpPr/>
          <p:nvPr/>
        </p:nvSpPr>
        <p:spPr>
          <a:xfrm>
            <a:off x="7629841" y="2306033"/>
            <a:ext cx="2858760" cy="1648781"/>
          </a:xfrm>
          <a:custGeom>
            <a:avLst/>
            <a:gdLst>
              <a:gd name="connsiteX0" fmla="*/ 0 w 2354580"/>
              <a:gd name="connsiteY0" fmla="*/ 1790700 h 1790700"/>
              <a:gd name="connsiteX1" fmla="*/ 1333500 w 2354580"/>
              <a:gd name="connsiteY1" fmla="*/ 1447800 h 1790700"/>
              <a:gd name="connsiteX2" fmla="*/ 2354580 w 2354580"/>
              <a:gd name="connsiteY2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4580" h="1790700">
                <a:moveTo>
                  <a:pt x="0" y="1790700"/>
                </a:moveTo>
                <a:cubicBezTo>
                  <a:pt x="470535" y="1768475"/>
                  <a:pt x="941070" y="1746250"/>
                  <a:pt x="1333500" y="1447800"/>
                </a:cubicBezTo>
                <a:cubicBezTo>
                  <a:pt x="1725930" y="1149350"/>
                  <a:pt x="2156460" y="267970"/>
                  <a:pt x="2354580" y="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20CBA2-1468-4801-9840-52F9CA4A7CE8}"/>
              </a:ext>
            </a:extLst>
          </p:cNvPr>
          <p:cNvCxnSpPr/>
          <p:nvPr/>
        </p:nvCxnSpPr>
        <p:spPr>
          <a:xfrm flipV="1">
            <a:off x="7538401" y="1722381"/>
            <a:ext cx="0" cy="253746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D457E92-14FE-45DE-91DF-A9F3D8F2FBFD}"/>
              </a:ext>
            </a:extLst>
          </p:cNvPr>
          <p:cNvCxnSpPr>
            <a:cxnSpLocks/>
          </p:cNvCxnSpPr>
          <p:nvPr/>
        </p:nvCxnSpPr>
        <p:spPr>
          <a:xfrm>
            <a:off x="7380133" y="4099821"/>
            <a:ext cx="3457562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CE96659-A219-411A-A025-3BAB34A880E8}"/>
              </a:ext>
            </a:extLst>
          </p:cNvPr>
          <p:cNvSpPr txBox="1"/>
          <p:nvPr/>
        </p:nvSpPr>
        <p:spPr>
          <a:xfrm>
            <a:off x="7464673" y="2282764"/>
            <a:ext cx="9601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Sensitivity</a:t>
            </a:r>
            <a:endParaRPr lang="en-IN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43AA01-F17A-4750-A658-D48D28F7C345}"/>
              </a:ext>
            </a:extLst>
          </p:cNvPr>
          <p:cNvSpPr txBox="1"/>
          <p:nvPr/>
        </p:nvSpPr>
        <p:spPr>
          <a:xfrm>
            <a:off x="7464673" y="3648905"/>
            <a:ext cx="9601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Specificity</a:t>
            </a:r>
            <a:endParaRPr lang="en-IN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11F537-91CF-40D0-94C1-C28DA0EF86DD}"/>
              </a:ext>
            </a:extLst>
          </p:cNvPr>
          <p:cNvSpPr/>
          <p:nvPr/>
        </p:nvSpPr>
        <p:spPr>
          <a:xfrm>
            <a:off x="7059094" y="1511022"/>
            <a:ext cx="4222979" cy="3203633"/>
          </a:xfrm>
          <a:prstGeom prst="rect">
            <a:avLst/>
          </a:prstGeom>
          <a:noFill/>
          <a:ln w="63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F1053C-EE4D-47FE-927E-00D14655892E}"/>
              </a:ext>
            </a:extLst>
          </p:cNvPr>
          <p:cNvSpPr txBox="1"/>
          <p:nvPr/>
        </p:nvSpPr>
        <p:spPr>
          <a:xfrm>
            <a:off x="7591064" y="1506449"/>
            <a:ext cx="3147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Sensitivity and Specificity Plot </a:t>
            </a:r>
            <a:endParaRPr lang="en-IN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CED5A6-8BCD-4379-ADC1-0D4B28E5AAD8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7538401" y="3068634"/>
            <a:ext cx="2279648" cy="817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2B82958-5F4B-45CC-9A38-83808FC22898}"/>
              </a:ext>
            </a:extLst>
          </p:cNvPr>
          <p:cNvCxnSpPr>
            <a:cxnSpLocks/>
            <a:stCxn id="68" idx="4"/>
          </p:cNvCxnSpPr>
          <p:nvPr/>
        </p:nvCxnSpPr>
        <p:spPr>
          <a:xfrm>
            <a:off x="9856466" y="3117920"/>
            <a:ext cx="1" cy="98190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EF71F91E-94CF-4536-B57F-E41268CB1CBA}"/>
              </a:ext>
            </a:extLst>
          </p:cNvPr>
          <p:cNvSpPr/>
          <p:nvPr/>
        </p:nvSpPr>
        <p:spPr>
          <a:xfrm>
            <a:off x="9818049" y="3035688"/>
            <a:ext cx="76834" cy="82232"/>
          </a:xfrm>
          <a:prstGeom prst="ellipse">
            <a:avLst/>
          </a:prstGeom>
          <a:solidFill>
            <a:schemeClr val="accent5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B37D23-889E-4871-9BCF-1E30B02172B6}"/>
              </a:ext>
            </a:extLst>
          </p:cNvPr>
          <p:cNvSpPr txBox="1"/>
          <p:nvPr/>
        </p:nvSpPr>
        <p:spPr>
          <a:xfrm>
            <a:off x="7059094" y="4873810"/>
            <a:ext cx="4222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Ideally should be high sensitivity and high specificity.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At various IOU threshold calculate TPR and TNR.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Choose that IOU threshold which is giving balance b/w TPR and TNR.</a:t>
            </a:r>
            <a:endParaRPr lang="en-IN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FB7C56F-FAB5-4F1B-A645-F68A323A5965}"/>
              </a:ext>
            </a:extLst>
          </p:cNvPr>
          <p:cNvCxnSpPr>
            <a:cxnSpLocks/>
            <a:stCxn id="81" idx="2"/>
          </p:cNvCxnSpPr>
          <p:nvPr/>
        </p:nvCxnSpPr>
        <p:spPr>
          <a:xfrm flipH="1">
            <a:off x="9857979" y="2503574"/>
            <a:ext cx="67248" cy="492556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22BAE1A-BD8D-4522-B944-0E0CDC6F53A1}"/>
              </a:ext>
            </a:extLst>
          </p:cNvPr>
          <p:cNvSpPr txBox="1"/>
          <p:nvPr/>
        </p:nvSpPr>
        <p:spPr>
          <a:xfrm>
            <a:off x="9445171" y="2226575"/>
            <a:ext cx="9601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IOU = 0.7</a:t>
            </a:r>
            <a:endParaRPr lang="en-IN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C090AA-BFC8-4082-B602-09CB1978C1A7}"/>
              </a:ext>
            </a:extLst>
          </p:cNvPr>
          <p:cNvSpPr txBox="1"/>
          <p:nvPr/>
        </p:nvSpPr>
        <p:spPr>
          <a:xfrm>
            <a:off x="8252463" y="4145036"/>
            <a:ext cx="65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IOU</a:t>
            </a:r>
            <a:endParaRPr lang="en-IN" sz="1200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C7DD4A5-CE4D-4391-8B00-8E5483A5FEC5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8902839" y="4283536"/>
            <a:ext cx="542332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235DFCC0-6129-40A2-B4D3-FD998B1D5F94}"/>
              </a:ext>
            </a:extLst>
          </p:cNvPr>
          <p:cNvSpPr/>
          <p:nvPr/>
        </p:nvSpPr>
        <p:spPr>
          <a:xfrm>
            <a:off x="3762403" y="2341383"/>
            <a:ext cx="76834" cy="8223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A63DD0C-7E90-4533-AB2A-D5C924A42664}"/>
              </a:ext>
            </a:extLst>
          </p:cNvPr>
          <p:cNvSpPr/>
          <p:nvPr/>
        </p:nvSpPr>
        <p:spPr>
          <a:xfrm>
            <a:off x="3771137" y="2607637"/>
            <a:ext cx="76834" cy="8223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2A52D54-DA0F-4857-90F7-FF32EDB85FDE}"/>
              </a:ext>
            </a:extLst>
          </p:cNvPr>
          <p:cNvSpPr/>
          <p:nvPr/>
        </p:nvSpPr>
        <p:spPr>
          <a:xfrm>
            <a:off x="3759801" y="2862718"/>
            <a:ext cx="76834" cy="8223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E167235-2CF0-4B6F-AA90-BD519366739F}"/>
              </a:ext>
            </a:extLst>
          </p:cNvPr>
          <p:cNvSpPr/>
          <p:nvPr/>
        </p:nvSpPr>
        <p:spPr>
          <a:xfrm>
            <a:off x="3771137" y="3117799"/>
            <a:ext cx="76834" cy="8223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DC5F187-D000-44D1-B303-76311BF2C473}"/>
              </a:ext>
            </a:extLst>
          </p:cNvPr>
          <p:cNvSpPr/>
          <p:nvPr/>
        </p:nvSpPr>
        <p:spPr>
          <a:xfrm>
            <a:off x="3759801" y="3372880"/>
            <a:ext cx="76834" cy="8223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34568A0-56F3-413E-B066-6969C8C299AD}"/>
              </a:ext>
            </a:extLst>
          </p:cNvPr>
          <p:cNvSpPr/>
          <p:nvPr/>
        </p:nvSpPr>
        <p:spPr>
          <a:xfrm>
            <a:off x="4103347" y="2341383"/>
            <a:ext cx="76834" cy="82232"/>
          </a:xfrm>
          <a:prstGeom prst="ellipse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B5454E2-264B-4691-A964-2270DE83D6E4}"/>
              </a:ext>
            </a:extLst>
          </p:cNvPr>
          <p:cNvSpPr/>
          <p:nvPr/>
        </p:nvSpPr>
        <p:spPr>
          <a:xfrm>
            <a:off x="4112081" y="2607637"/>
            <a:ext cx="76834" cy="82232"/>
          </a:xfrm>
          <a:prstGeom prst="ellipse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D7B89D1-D88D-4DD9-A1F2-4E260F2156CC}"/>
              </a:ext>
            </a:extLst>
          </p:cNvPr>
          <p:cNvSpPr/>
          <p:nvPr/>
        </p:nvSpPr>
        <p:spPr>
          <a:xfrm>
            <a:off x="4100745" y="2862718"/>
            <a:ext cx="76834" cy="82232"/>
          </a:xfrm>
          <a:prstGeom prst="ellipse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57DBE55-1D15-4505-84DD-4483AA512954}"/>
              </a:ext>
            </a:extLst>
          </p:cNvPr>
          <p:cNvSpPr/>
          <p:nvPr/>
        </p:nvSpPr>
        <p:spPr>
          <a:xfrm>
            <a:off x="4112081" y="3117799"/>
            <a:ext cx="76834" cy="82232"/>
          </a:xfrm>
          <a:prstGeom prst="ellipse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A8EB3F8-1C98-4596-A3C6-15E77293120E}"/>
              </a:ext>
            </a:extLst>
          </p:cNvPr>
          <p:cNvSpPr/>
          <p:nvPr/>
        </p:nvSpPr>
        <p:spPr>
          <a:xfrm>
            <a:off x="4100745" y="3372880"/>
            <a:ext cx="76834" cy="82232"/>
          </a:xfrm>
          <a:prstGeom prst="ellipse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5485A0A-062C-4977-8695-AD8284DC33A7}"/>
              </a:ext>
            </a:extLst>
          </p:cNvPr>
          <p:cNvCxnSpPr>
            <a:cxnSpLocks/>
          </p:cNvCxnSpPr>
          <p:nvPr/>
        </p:nvCxnSpPr>
        <p:spPr>
          <a:xfrm flipV="1">
            <a:off x="3981823" y="2153578"/>
            <a:ext cx="0" cy="1467985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1F35B14-4E66-4E9C-8242-3376605B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7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573</TotalTime>
  <Words>987</Words>
  <Application>Microsoft Office PowerPoint</Application>
  <PresentationFormat>Widescreen</PresentationFormat>
  <Paragraphs>327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Evaluation Metrics : Precision and Recall</vt:lpstr>
      <vt:lpstr>Evaluation Metrics : Precision and Recall – Multi Class </vt:lpstr>
      <vt:lpstr>Evaluation Metrics : Object Detection</vt:lpstr>
      <vt:lpstr>Evaluation Metrics : Object Detection</vt:lpstr>
      <vt:lpstr>Evaluation Metrics : Object Detection - IOU</vt:lpstr>
      <vt:lpstr>Evaluation Metrics : Object Detection - IOU</vt:lpstr>
      <vt:lpstr>Evaluation Metrics : How to decide threshold value ?</vt:lpstr>
      <vt:lpstr>Evaluation Metrics : Object Detection – Precision x Recall Curve</vt:lpstr>
      <vt:lpstr>Evaluation Metrics : Object Detection – Precision x Recall Curve</vt:lpstr>
      <vt:lpstr>Evaluation Metrics : Object Detection – Precision x Recall Curve</vt:lpstr>
      <vt:lpstr>Evaluation Metrics : Object Detection – Precision x Recall Curve</vt:lpstr>
      <vt:lpstr>Evaluation Metrics : Object Detection – Precision x Recall Curve</vt:lpstr>
      <vt:lpstr>Evaluation Metrics : Object Detection – Precision x Recall Curve</vt:lpstr>
      <vt:lpstr>PowerPoint Presentation</vt:lpstr>
      <vt:lpstr>Evaluation Metrics : Object Detection - MAP</vt:lpstr>
      <vt:lpstr>PowerPoint Presentation</vt:lpstr>
      <vt:lpstr>Benchmarking and Competitions</vt:lpstr>
      <vt:lpstr>Benchmarking and Competitions</vt:lpstr>
      <vt:lpstr>Benchmarking and Competitions</vt:lpstr>
      <vt:lpstr>Benchmarking and Competitions</vt:lpstr>
      <vt:lpstr>Benchmarking and Competitions</vt:lpstr>
      <vt:lpstr>Benchmarking and Competitions</vt:lpstr>
      <vt:lpstr>How to create such datasets 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Adarsh</dc:creator>
  <cp:lastModifiedBy>Aditya Adarsh</cp:lastModifiedBy>
  <cp:revision>56</cp:revision>
  <dcterms:created xsi:type="dcterms:W3CDTF">2020-09-17T05:36:58Z</dcterms:created>
  <dcterms:modified xsi:type="dcterms:W3CDTF">2023-04-15T17:09:30Z</dcterms:modified>
</cp:coreProperties>
</file>